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81" r:id="rId4"/>
  </p:sldMasterIdLst>
  <p:notesMasterIdLst>
    <p:notesMasterId r:id="rId20"/>
  </p:notesMasterIdLst>
  <p:sldIdLst>
    <p:sldId id="256" r:id="rId5"/>
    <p:sldId id="264" r:id="rId6"/>
    <p:sldId id="277" r:id="rId7"/>
    <p:sldId id="261" r:id="rId8"/>
    <p:sldId id="276" r:id="rId9"/>
    <p:sldId id="279" r:id="rId10"/>
    <p:sldId id="281" r:id="rId11"/>
    <p:sldId id="286" r:id="rId12"/>
    <p:sldId id="287" r:id="rId13"/>
    <p:sldId id="288" r:id="rId14"/>
    <p:sldId id="289" r:id="rId15"/>
    <p:sldId id="285" r:id="rId16"/>
    <p:sldId id="278" r:id="rId17"/>
    <p:sldId id="284" r:id="rId18"/>
    <p:sldId id="274" r:id="rId19"/>
  </p:sldIdLst>
  <p:sldSz cx="12192000" cy="6858000"/>
  <p:notesSz cx="6792913"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9D89"/>
    <a:srgbClr val="28F828"/>
    <a:srgbClr val="7C9BD5"/>
    <a:srgbClr val="B2A3D9"/>
    <a:srgbClr val="594AE2"/>
    <a:srgbClr val="2F4E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1373" autoAdjust="0"/>
  </p:normalViewPr>
  <p:slideViewPr>
    <p:cSldViewPr snapToGrid="0">
      <p:cViewPr varScale="1">
        <p:scale>
          <a:sx n="55" d="100"/>
          <a:sy n="55" d="100"/>
        </p:scale>
        <p:origin x="1608" y="48"/>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Philippe Joubert" userId="3db780a5-5bb3-49c8-a336-8cae773cd254" providerId="ADAL" clId="{9F65550F-2F3D-4884-9CF9-0C8B93A715FC}"/>
    <pc:docChg chg="modSld">
      <pc:chgData name="Jean-Philippe Joubert" userId="3db780a5-5bb3-49c8-a336-8cae773cd254" providerId="ADAL" clId="{9F65550F-2F3D-4884-9CF9-0C8B93A715FC}" dt="2025-01-28T10:47:19.914" v="52" actId="20577"/>
      <pc:docMkLst>
        <pc:docMk/>
      </pc:docMkLst>
      <pc:sldChg chg="modSp mod">
        <pc:chgData name="Jean-Philippe Joubert" userId="3db780a5-5bb3-49c8-a336-8cae773cd254" providerId="ADAL" clId="{9F65550F-2F3D-4884-9CF9-0C8B93A715FC}" dt="2025-01-28T10:44:24.862" v="48" actId="20577"/>
        <pc:sldMkLst>
          <pc:docMk/>
          <pc:sldMk cId="2406290066" sldId="274"/>
        </pc:sldMkLst>
        <pc:graphicFrameChg chg="modGraphic">
          <ac:chgData name="Jean-Philippe Joubert" userId="3db780a5-5bb3-49c8-a336-8cae773cd254" providerId="ADAL" clId="{9F65550F-2F3D-4884-9CF9-0C8B93A715FC}" dt="2025-01-28T10:44:24.862" v="48" actId="20577"/>
          <ac:graphicFrameMkLst>
            <pc:docMk/>
            <pc:sldMk cId="2406290066" sldId="274"/>
            <ac:graphicFrameMk id="13" creationId="{F271071A-0E42-87F6-BC62-5D22F11EEBF3}"/>
          </ac:graphicFrameMkLst>
        </pc:graphicFrameChg>
      </pc:sldChg>
      <pc:sldChg chg="modSp mod modNotesTx">
        <pc:chgData name="Jean-Philippe Joubert" userId="3db780a5-5bb3-49c8-a336-8cae773cd254" providerId="ADAL" clId="{9F65550F-2F3D-4884-9CF9-0C8B93A715FC}" dt="2025-01-28T10:47:19.914" v="52" actId="20577"/>
        <pc:sldMkLst>
          <pc:docMk/>
          <pc:sldMk cId="2271440514" sldId="277"/>
        </pc:sldMkLst>
        <pc:graphicFrameChg chg="modGraphic">
          <ac:chgData name="Jean-Philippe Joubert" userId="3db780a5-5bb3-49c8-a336-8cae773cd254" providerId="ADAL" clId="{9F65550F-2F3D-4884-9CF9-0C8B93A715FC}" dt="2025-01-28T10:43:51.985" v="31" actId="20577"/>
          <ac:graphicFrameMkLst>
            <pc:docMk/>
            <pc:sldMk cId="2271440514" sldId="277"/>
            <ac:graphicFrameMk id="6" creationId="{32F6C4BE-0CCC-D482-5D97-CEDC956C526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20F5AD-8B94-4419-A995-45AF54E0AEC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D5BFFEA-996A-4406-B347-3C683FCE7C9F}">
      <dgm:prSet phldrT="[Texte]" custT="1"/>
      <dgm:spPr/>
      <dgm:t>
        <a:bodyPr/>
        <a:lstStyle/>
        <a:p>
          <a:r>
            <a:rPr lang="en-US" sz="1800" noProof="0" dirty="0">
              <a:latin typeface="Poppins" panose="00000500000000000000" pitchFamily="2" charset="0"/>
              <a:cs typeface="Poppins" panose="00000500000000000000" pitchFamily="2" charset="0"/>
            </a:rPr>
            <a:t>Key </a:t>
          </a:r>
        </a:p>
        <a:p>
          <a:r>
            <a:rPr lang="en-US" sz="1800" noProof="0" dirty="0">
              <a:latin typeface="Poppins" panose="00000500000000000000" pitchFamily="2" charset="0"/>
              <a:cs typeface="Poppins" panose="00000500000000000000" pitchFamily="2" charset="0"/>
            </a:rPr>
            <a:t>Conditions</a:t>
          </a:r>
          <a:endParaRPr lang="en-US" sz="1600" noProof="0" dirty="0">
            <a:latin typeface="Poppins" panose="00000500000000000000" pitchFamily="2" charset="0"/>
            <a:cs typeface="Poppins" panose="00000500000000000000" pitchFamily="2" charset="0"/>
          </a:endParaRPr>
        </a:p>
      </dgm:t>
    </dgm:pt>
    <dgm:pt modelId="{D506B35C-2525-4134-9501-37688EF31CAE}" type="parTrans" cxnId="{E768317A-BC70-45CB-B72D-2D4620361A88}">
      <dgm:prSet/>
      <dgm:spPr/>
      <dgm:t>
        <a:bodyPr/>
        <a:lstStyle/>
        <a:p>
          <a:endParaRPr lang="fr-FR" sz="800" noProof="0" dirty="0">
            <a:latin typeface="Poppins" panose="00000500000000000000" pitchFamily="2" charset="0"/>
            <a:cs typeface="Poppins" panose="00000500000000000000" pitchFamily="2" charset="0"/>
          </a:endParaRPr>
        </a:p>
      </dgm:t>
    </dgm:pt>
    <dgm:pt modelId="{D3272030-7486-45E4-A38C-5F2EFB66A4B5}" type="sibTrans" cxnId="{E768317A-BC70-45CB-B72D-2D4620361A88}">
      <dgm:prSet/>
      <dgm:spPr/>
      <dgm:t>
        <a:bodyPr/>
        <a:lstStyle/>
        <a:p>
          <a:endParaRPr lang="fr-FR" sz="800" noProof="0" dirty="0">
            <a:latin typeface="Poppins" panose="00000500000000000000" pitchFamily="2" charset="0"/>
            <a:cs typeface="Poppins" panose="00000500000000000000" pitchFamily="2" charset="0"/>
          </a:endParaRPr>
        </a:p>
      </dgm:t>
    </dgm:pt>
    <dgm:pt modelId="{9CAAE8A5-D8D3-49D2-A1C6-C564DC2CF6D9}">
      <dgm:prSet phldrT="[Texte]" custT="1"/>
      <dgm:spPr/>
      <dgm:t>
        <a:bodyPr/>
        <a:lstStyle/>
        <a:p>
          <a:r>
            <a:rPr lang="en-US" sz="1800" noProof="0" dirty="0">
              <a:latin typeface="Poppins" panose="00000500000000000000" pitchFamily="2" charset="0"/>
              <a:cs typeface="Poppins" panose="00000500000000000000" pitchFamily="2" charset="0"/>
            </a:rPr>
            <a:t>Main Disadvantages</a:t>
          </a:r>
        </a:p>
      </dgm:t>
    </dgm:pt>
    <dgm:pt modelId="{8EA0ADE5-B540-402C-9ECF-0128F253B3A6}" type="parTrans" cxnId="{F6C67181-3D92-417D-BB5D-28A57DCB48F6}">
      <dgm:prSet/>
      <dgm:spPr/>
      <dgm:t>
        <a:bodyPr/>
        <a:lstStyle/>
        <a:p>
          <a:endParaRPr lang="fr-FR" sz="800" noProof="0" dirty="0">
            <a:latin typeface="Poppins" panose="00000500000000000000" pitchFamily="2" charset="0"/>
            <a:cs typeface="Poppins" panose="00000500000000000000" pitchFamily="2" charset="0"/>
          </a:endParaRPr>
        </a:p>
      </dgm:t>
    </dgm:pt>
    <dgm:pt modelId="{9C33E08F-2E8B-499D-BA06-AC62FA72DCA0}" type="sibTrans" cxnId="{F6C67181-3D92-417D-BB5D-28A57DCB48F6}">
      <dgm:prSet/>
      <dgm:spPr/>
      <dgm:t>
        <a:bodyPr/>
        <a:lstStyle/>
        <a:p>
          <a:endParaRPr lang="fr-FR" sz="800" noProof="0" dirty="0">
            <a:latin typeface="Poppins" panose="00000500000000000000" pitchFamily="2" charset="0"/>
            <a:cs typeface="Poppins" panose="00000500000000000000" pitchFamily="2" charset="0"/>
          </a:endParaRPr>
        </a:p>
      </dgm:t>
    </dgm:pt>
    <dgm:pt modelId="{46FBE440-4CA2-42E1-BF6B-C41F988CA850}">
      <dgm:prSet phldrT="[Texte]" custT="1"/>
      <dgm:spPr/>
      <dgm:t>
        <a:bodyPr/>
        <a:lstStyle/>
        <a:p>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Limited quantity of Medical Devices</a:t>
          </a:r>
        </a:p>
      </dgm:t>
    </dgm:pt>
    <dgm:pt modelId="{7DDF433D-3F4B-4297-9F4B-D7F2E3A1F5B9}" type="parTrans" cxnId="{2FB1128D-CC2F-4A18-8E9D-DDC7F9843FA6}">
      <dgm:prSet/>
      <dgm:spPr/>
      <dgm:t>
        <a:bodyPr/>
        <a:lstStyle/>
        <a:p>
          <a:endParaRPr lang="fr-FR" sz="1400" noProof="0" dirty="0">
            <a:latin typeface="Poppins" panose="00000500000000000000" pitchFamily="2" charset="0"/>
            <a:cs typeface="Poppins" panose="00000500000000000000" pitchFamily="2" charset="0"/>
          </a:endParaRPr>
        </a:p>
      </dgm:t>
    </dgm:pt>
    <dgm:pt modelId="{59A3902E-3D41-4247-92BA-086B619C5966}" type="sibTrans" cxnId="{2FB1128D-CC2F-4A18-8E9D-DDC7F9843FA6}">
      <dgm:prSet/>
      <dgm:spPr/>
      <dgm:t>
        <a:bodyPr/>
        <a:lstStyle/>
        <a:p>
          <a:endParaRPr lang="fr-FR" sz="1400" noProof="0" dirty="0">
            <a:latin typeface="Poppins" panose="00000500000000000000" pitchFamily="2" charset="0"/>
            <a:cs typeface="Poppins" panose="00000500000000000000" pitchFamily="2" charset="0"/>
          </a:endParaRPr>
        </a:p>
      </dgm:t>
    </dgm:pt>
    <dgm:pt modelId="{6900E44A-4810-428E-94BE-C4DC779AB9BC}">
      <dgm:prSet phldrT="[Texte]" custT="1"/>
      <dgm:spPr/>
      <dgm:t>
        <a:bodyPr/>
        <a:lstStyle/>
        <a:p>
          <a:r>
            <a:rPr lang="en-US" sz="1600" noProof="0" dirty="0">
              <a:latin typeface="Poppins" panose="00000500000000000000" pitchFamily="2" charset="0"/>
              <a:cs typeface="Poppins" panose="00000500000000000000" pitchFamily="2" charset="0"/>
            </a:rPr>
            <a:t>Main </a:t>
          </a:r>
        </a:p>
        <a:p>
          <a:r>
            <a:rPr lang="en-US" sz="1600" noProof="0" dirty="0">
              <a:latin typeface="Poppins" panose="00000500000000000000" pitchFamily="2" charset="0"/>
              <a:cs typeface="Poppins" panose="00000500000000000000" pitchFamily="2" charset="0"/>
            </a:rPr>
            <a:t>Advantages</a:t>
          </a:r>
          <a:endParaRPr lang="en-US" sz="2000" noProof="0" dirty="0">
            <a:latin typeface="Poppins" panose="00000500000000000000" pitchFamily="2" charset="0"/>
            <a:cs typeface="Poppins" panose="00000500000000000000" pitchFamily="2" charset="0"/>
          </a:endParaRPr>
        </a:p>
      </dgm:t>
    </dgm:pt>
    <dgm:pt modelId="{A50A6260-37B3-4D54-813D-2DDD4CDFC5B3}" type="parTrans" cxnId="{0BD70236-782B-41E8-A0CD-458C99FE0956}">
      <dgm:prSet/>
      <dgm:spPr/>
      <dgm:t>
        <a:bodyPr/>
        <a:lstStyle/>
        <a:p>
          <a:endParaRPr lang="fr-FR" sz="1400" noProof="0" dirty="0">
            <a:latin typeface="Poppins" panose="00000500000000000000" pitchFamily="2" charset="0"/>
            <a:cs typeface="Poppins" panose="00000500000000000000" pitchFamily="2" charset="0"/>
          </a:endParaRPr>
        </a:p>
      </dgm:t>
    </dgm:pt>
    <dgm:pt modelId="{3C2BE1CE-B6D2-489C-8F17-2FB34B8F055D}" type="sibTrans" cxnId="{0BD70236-782B-41E8-A0CD-458C99FE0956}">
      <dgm:prSet/>
      <dgm:spPr/>
      <dgm:t>
        <a:bodyPr/>
        <a:lstStyle/>
        <a:p>
          <a:endParaRPr lang="fr-FR" sz="1400" noProof="0" dirty="0">
            <a:latin typeface="Poppins" panose="00000500000000000000" pitchFamily="2" charset="0"/>
            <a:cs typeface="Poppins" panose="00000500000000000000" pitchFamily="2" charset="0"/>
          </a:endParaRPr>
        </a:p>
      </dgm:t>
    </dgm:pt>
    <dgm:pt modelId="{619BAB6A-DA14-45D2-9127-BEE17A93E3DF}">
      <dgm:prSet custT="1"/>
      <dgm:spPr/>
      <dgm:t>
        <a:bodyPr/>
        <a:lstStyle/>
        <a:p>
          <a:pPr marL="114300" lvl="1" indent="-114300" algn="l" defTabSz="533400">
            <a:lnSpc>
              <a:spcPct val="90000"/>
            </a:lnSpc>
            <a:spcBef>
              <a:spcPct val="0"/>
            </a:spcBef>
            <a:spcAft>
              <a:spcPct val="15000"/>
            </a:spcAft>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No investment required</a:t>
          </a:r>
        </a:p>
      </dgm:t>
    </dgm:pt>
    <dgm:pt modelId="{D9380A07-D27E-4D22-BEF6-A4D53E1F959D}" type="parTrans" cxnId="{619F68D0-9FA9-4D9D-8E74-59C38C28BD57}">
      <dgm:prSet/>
      <dgm:spPr/>
      <dgm:t>
        <a:bodyPr/>
        <a:lstStyle/>
        <a:p>
          <a:endParaRPr lang="fr-FR" sz="1400" noProof="0" dirty="0">
            <a:latin typeface="Poppins" panose="00000500000000000000" pitchFamily="2" charset="0"/>
            <a:cs typeface="Poppins" panose="00000500000000000000" pitchFamily="2" charset="0"/>
          </a:endParaRPr>
        </a:p>
      </dgm:t>
    </dgm:pt>
    <dgm:pt modelId="{2574343E-3AA0-455D-A6E4-60851B2B6949}" type="sibTrans" cxnId="{619F68D0-9FA9-4D9D-8E74-59C38C28BD57}">
      <dgm:prSet/>
      <dgm:spPr/>
      <dgm:t>
        <a:bodyPr/>
        <a:lstStyle/>
        <a:p>
          <a:endParaRPr lang="fr-FR" sz="1400" noProof="0" dirty="0">
            <a:latin typeface="Poppins" panose="00000500000000000000" pitchFamily="2" charset="0"/>
            <a:cs typeface="Poppins" panose="00000500000000000000" pitchFamily="2" charset="0"/>
          </a:endParaRPr>
        </a:p>
      </dgm:t>
    </dgm:pt>
    <dgm:pt modelId="{04021BCA-9402-4C5A-B252-82B834879C32}">
      <dgm:prSet custT="1"/>
      <dgm:spPr/>
      <dgm:t>
        <a:bodyPr/>
        <a:lstStyle/>
        <a:p>
          <a:pPr marL="114300" lvl="1" indent="0" algn="l" defTabSz="533400">
            <a:lnSpc>
              <a:spcPct val="90000"/>
            </a:lnSpc>
            <a:spcBef>
              <a:spcPct val="0"/>
            </a:spcBef>
            <a:spcAft>
              <a:spcPct val="15000"/>
            </a:spcAft>
          </a:pPr>
          <a:endParaRPr lang="en-US" sz="1200" kern="1200" noProof="0" dirty="0">
            <a:latin typeface="Poppins" panose="00000500000000000000" pitchFamily="2" charset="0"/>
            <a:cs typeface="Poppins" panose="00000500000000000000" pitchFamily="2" charset="0"/>
          </a:endParaRPr>
        </a:p>
      </dgm:t>
    </dgm:pt>
    <dgm:pt modelId="{B0E351E9-7B0E-42D7-A211-347746C34E66}" type="parTrans" cxnId="{D8383316-C0F9-4E1F-B847-45AC4B788066}">
      <dgm:prSet/>
      <dgm:spPr/>
      <dgm:t>
        <a:bodyPr/>
        <a:lstStyle/>
        <a:p>
          <a:endParaRPr lang="fr-FR" sz="1400">
            <a:latin typeface="Poppins" panose="00000500000000000000" pitchFamily="2" charset="0"/>
            <a:cs typeface="Poppins" panose="00000500000000000000" pitchFamily="2" charset="0"/>
          </a:endParaRPr>
        </a:p>
      </dgm:t>
    </dgm:pt>
    <dgm:pt modelId="{6C32F98B-A658-4450-8B14-50D222C81C5B}" type="sibTrans" cxnId="{D8383316-C0F9-4E1F-B847-45AC4B788066}">
      <dgm:prSet/>
      <dgm:spPr/>
      <dgm:t>
        <a:bodyPr/>
        <a:lstStyle/>
        <a:p>
          <a:endParaRPr lang="fr-FR" sz="1400">
            <a:latin typeface="Poppins" panose="00000500000000000000" pitchFamily="2" charset="0"/>
            <a:cs typeface="Poppins" panose="00000500000000000000" pitchFamily="2" charset="0"/>
          </a:endParaRPr>
        </a:p>
      </dgm:t>
    </dgm:pt>
    <dgm:pt modelId="{6E1B0DC4-52F3-49A0-AF31-C86D7112A44C}">
      <dgm:prSet phldrT="[Texte]" custT="1"/>
      <dgm:spPr/>
      <dgm:t>
        <a:bodyPr/>
        <a:lstStyle/>
        <a:p>
          <a:pPr marL="114300" lvl="1" indent="-114300" algn="l" defTabSz="533400">
            <a:lnSpc>
              <a:spcPct val="90000"/>
            </a:lnSpc>
            <a:spcBef>
              <a:spcPct val="0"/>
            </a:spcBef>
            <a:spcAft>
              <a:spcPct val="15000"/>
            </a:spcAft>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Internal EUDAMED expertise vs. Consulting costs</a:t>
          </a:r>
        </a:p>
      </dgm:t>
    </dgm:pt>
    <dgm:pt modelId="{B92C32CF-05D4-431A-B4AE-D969EBE99BC8}" type="parTrans" cxnId="{28419AB8-7C8D-4709-8E7B-9B43576AB3C4}">
      <dgm:prSet/>
      <dgm:spPr/>
      <dgm:t>
        <a:bodyPr/>
        <a:lstStyle/>
        <a:p>
          <a:endParaRPr lang="fr-FR" sz="1400"/>
        </a:p>
      </dgm:t>
    </dgm:pt>
    <dgm:pt modelId="{AB0B107D-4101-4FAB-90F4-FF750418EB6E}" type="sibTrans" cxnId="{28419AB8-7C8D-4709-8E7B-9B43576AB3C4}">
      <dgm:prSet/>
      <dgm:spPr/>
      <dgm:t>
        <a:bodyPr/>
        <a:lstStyle/>
        <a:p>
          <a:endParaRPr lang="fr-FR" sz="1400"/>
        </a:p>
      </dgm:t>
    </dgm:pt>
    <dgm:pt modelId="{2894B06F-42B6-4994-88C7-4AFDD9885B5F}">
      <dgm:prSet custT="1"/>
      <dgm:spPr/>
      <dgm:t>
        <a:bodyPr/>
        <a:lstStyle/>
        <a:p>
          <a:pPr>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Limited quantity of basic UDI-DIs (&lt;100)</a:t>
          </a:r>
        </a:p>
      </dgm:t>
    </dgm:pt>
    <dgm:pt modelId="{7AC799B0-BBB2-4CFF-BAD4-A49198B12071}" type="parTrans" cxnId="{C3706B19-76E0-4B96-82B9-602ADD3337BB}">
      <dgm:prSet/>
      <dgm:spPr/>
      <dgm:t>
        <a:bodyPr/>
        <a:lstStyle/>
        <a:p>
          <a:endParaRPr lang="fr-FR"/>
        </a:p>
      </dgm:t>
    </dgm:pt>
    <dgm:pt modelId="{1DECA9F8-2EF0-4DFA-815C-73A6726CBF37}" type="sibTrans" cxnId="{C3706B19-76E0-4B96-82B9-602ADD3337BB}">
      <dgm:prSet/>
      <dgm:spPr/>
      <dgm:t>
        <a:bodyPr/>
        <a:lstStyle/>
        <a:p>
          <a:endParaRPr lang="fr-FR"/>
        </a:p>
      </dgm:t>
    </dgm:pt>
    <dgm:pt modelId="{5F4EE34D-DFEE-4840-A326-717CD718616C}">
      <dgm:prSet custT="1"/>
      <dgm:spPr/>
      <dgm:t>
        <a:bodyPr/>
        <a:lstStyle/>
        <a:p>
          <a:pPr>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Few new products and few major modifications</a:t>
          </a:r>
        </a:p>
      </dgm:t>
    </dgm:pt>
    <dgm:pt modelId="{2F2450AD-E9CF-40F0-9E8E-76CCABC29E78}" type="parTrans" cxnId="{F1F16BE4-7F7A-4620-BC30-C28668BF482A}">
      <dgm:prSet/>
      <dgm:spPr/>
      <dgm:t>
        <a:bodyPr/>
        <a:lstStyle/>
        <a:p>
          <a:endParaRPr lang="fr-FR"/>
        </a:p>
      </dgm:t>
    </dgm:pt>
    <dgm:pt modelId="{B08F2850-A5BC-4ADE-B4D2-EF4EA93122CE}" type="sibTrans" cxnId="{F1F16BE4-7F7A-4620-BC30-C28668BF482A}">
      <dgm:prSet/>
      <dgm:spPr/>
      <dgm:t>
        <a:bodyPr/>
        <a:lstStyle/>
        <a:p>
          <a:endParaRPr lang="fr-FR"/>
        </a:p>
      </dgm:t>
    </dgm:pt>
    <dgm:pt modelId="{32208D86-372C-4AE7-8C15-8CA7263B7B01}">
      <dgm:prSet custT="1"/>
      <dgm:spPr/>
      <dgm:t>
        <a:bodyPr/>
        <a:lstStyle/>
        <a:p>
          <a:pPr>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Small companies</a:t>
          </a:r>
        </a:p>
      </dgm:t>
    </dgm:pt>
    <dgm:pt modelId="{DB19C844-5C1E-400F-AB6F-B95E5D86A421}" type="parTrans" cxnId="{0D36929C-CE59-4E45-BAAE-CD3B46E050FF}">
      <dgm:prSet/>
      <dgm:spPr/>
      <dgm:t>
        <a:bodyPr/>
        <a:lstStyle/>
        <a:p>
          <a:endParaRPr lang="fr-FR"/>
        </a:p>
      </dgm:t>
    </dgm:pt>
    <dgm:pt modelId="{99F200EF-AEA0-4BF7-81DB-60F22FF16274}" type="sibTrans" cxnId="{0D36929C-CE59-4E45-BAAE-CD3B46E050FF}">
      <dgm:prSet/>
      <dgm:spPr/>
      <dgm:t>
        <a:bodyPr/>
        <a:lstStyle/>
        <a:p>
          <a:endParaRPr lang="fr-FR"/>
        </a:p>
      </dgm:t>
    </dgm:pt>
    <dgm:pt modelId="{20E081F2-178C-4EC2-BAC1-E77576A0124D}">
      <dgm:prSet custT="1"/>
      <dgm:spPr/>
      <dgm:t>
        <a:bodyPr/>
        <a:lstStyle/>
        <a:p>
          <a:pPr>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Few distributed markets</a:t>
          </a:r>
        </a:p>
      </dgm:t>
    </dgm:pt>
    <dgm:pt modelId="{1586507C-4EC5-4D4B-9977-8BA0A3F47F52}" type="parTrans" cxnId="{983AEB37-4D0B-4FF0-AEF8-02583E6C8C35}">
      <dgm:prSet/>
      <dgm:spPr/>
      <dgm:t>
        <a:bodyPr/>
        <a:lstStyle/>
        <a:p>
          <a:endParaRPr lang="fr-FR"/>
        </a:p>
      </dgm:t>
    </dgm:pt>
    <dgm:pt modelId="{8B566573-4F49-4032-8D62-037405E96F1F}" type="sibTrans" cxnId="{983AEB37-4D0B-4FF0-AEF8-02583E6C8C35}">
      <dgm:prSet/>
      <dgm:spPr/>
      <dgm:t>
        <a:bodyPr/>
        <a:lstStyle/>
        <a:p>
          <a:endParaRPr lang="fr-FR"/>
        </a:p>
      </dgm:t>
    </dgm:pt>
    <dgm:pt modelId="{BDE81A1F-E9EE-4EE7-8CAE-3D43A5BA20D0}">
      <dgm:prSet custT="1"/>
      <dgm:spPr/>
      <dgm: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Immediately usable once registered in the Actors module</a:t>
          </a:r>
        </a:p>
      </dgm:t>
    </dgm:pt>
    <dgm:pt modelId="{404B6839-D59B-40AB-92AF-DF008D140067}" type="parTrans" cxnId="{F39BBE9F-BFD6-41C0-9C5A-2A1EBE696CD7}">
      <dgm:prSet/>
      <dgm:spPr/>
      <dgm:t>
        <a:bodyPr/>
        <a:lstStyle/>
        <a:p>
          <a:endParaRPr lang="fr-FR"/>
        </a:p>
      </dgm:t>
    </dgm:pt>
    <dgm:pt modelId="{2C075BF1-80D6-4292-B088-87A01FB41042}" type="sibTrans" cxnId="{F39BBE9F-BFD6-41C0-9C5A-2A1EBE696CD7}">
      <dgm:prSet/>
      <dgm:spPr/>
      <dgm:t>
        <a:bodyPr/>
        <a:lstStyle/>
        <a:p>
          <a:endParaRPr lang="fr-FR"/>
        </a:p>
      </dgm:t>
    </dgm:pt>
    <dgm:pt modelId="{87FE0C09-8641-4595-8628-82906FAD06A8}">
      <dgm:prSet custT="1"/>
      <dgm:spPr/>
      <dgm: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Availability &amp; loyalty of dedicated resources</a:t>
          </a:r>
        </a:p>
      </dgm:t>
    </dgm:pt>
    <dgm:pt modelId="{FB1228AB-AA5E-44D1-AB44-0D5A415F2EBF}" type="parTrans" cxnId="{C7B23A63-8AD1-434D-AE11-01F598D72FE4}">
      <dgm:prSet/>
      <dgm:spPr/>
      <dgm:t>
        <a:bodyPr/>
        <a:lstStyle/>
        <a:p>
          <a:endParaRPr lang="fr-FR"/>
        </a:p>
      </dgm:t>
    </dgm:pt>
    <dgm:pt modelId="{4B42AD76-E99A-4B98-9A4B-B1DACD36DC5E}" type="sibTrans" cxnId="{C7B23A63-8AD1-434D-AE11-01F598D72FE4}">
      <dgm:prSet/>
      <dgm:spPr/>
      <dgm:t>
        <a:bodyPr/>
        <a:lstStyle/>
        <a:p>
          <a:endParaRPr lang="fr-FR"/>
        </a:p>
      </dgm:t>
    </dgm:pt>
    <dgm:pt modelId="{802E463C-0586-4B77-A355-ECFE4E7D57CF}">
      <dgm:prSet custT="1"/>
      <dgm:spPr/>
      <dgm: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Risk of data entry errors and re-labeling</a:t>
          </a:r>
        </a:p>
      </dgm:t>
    </dgm:pt>
    <dgm:pt modelId="{82759D28-0A4B-4A1D-8C56-59C6491CD307}" type="parTrans" cxnId="{CAFD8AA5-969F-4BFD-A3C8-D7752D0ADED0}">
      <dgm:prSet/>
      <dgm:spPr/>
      <dgm:t>
        <a:bodyPr/>
        <a:lstStyle/>
        <a:p>
          <a:endParaRPr lang="fr-FR"/>
        </a:p>
      </dgm:t>
    </dgm:pt>
    <dgm:pt modelId="{0AAF663D-C1FF-4129-AF26-E031FFE67487}" type="sibTrans" cxnId="{CAFD8AA5-969F-4BFD-A3C8-D7752D0ADED0}">
      <dgm:prSet/>
      <dgm:spPr/>
      <dgm:t>
        <a:bodyPr/>
        <a:lstStyle/>
        <a:p>
          <a:endParaRPr lang="fr-FR"/>
        </a:p>
      </dgm:t>
    </dgm:pt>
    <dgm:pt modelId="{AFB10B4D-D2F9-4C7E-BB01-D5B0012D0D5B}">
      <dgm:prSet custT="1"/>
      <dgm:spPr/>
      <dgm: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Data update and management vs. Market conditions</a:t>
          </a:r>
        </a:p>
      </dgm:t>
    </dgm:pt>
    <dgm:pt modelId="{8688C271-46E7-45F3-8535-3FFC0F9C7609}" type="parTrans" cxnId="{CEC78904-F216-40C1-8E16-3A845449F8A0}">
      <dgm:prSet/>
      <dgm:spPr/>
      <dgm:t>
        <a:bodyPr/>
        <a:lstStyle/>
        <a:p>
          <a:endParaRPr lang="fr-FR"/>
        </a:p>
      </dgm:t>
    </dgm:pt>
    <dgm:pt modelId="{2C6CBEEF-A880-4CAA-9C93-20E44A06233B}" type="sibTrans" cxnId="{CEC78904-F216-40C1-8E16-3A845449F8A0}">
      <dgm:prSet/>
      <dgm:spPr/>
      <dgm:t>
        <a:bodyPr/>
        <a:lstStyle/>
        <a:p>
          <a:endParaRPr lang="fr-FR"/>
        </a:p>
      </dgm:t>
    </dgm:pt>
    <dgm:pt modelId="{051FF6E5-6BA8-4509-81BA-F79105976A84}">
      <dgm:prSet custT="1"/>
      <dgm:spPr/>
      <dgm: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Traceability and compliance vs. Audits by Notified Bodies or Regulatory Authorities</a:t>
          </a:r>
        </a:p>
      </dgm:t>
    </dgm:pt>
    <dgm:pt modelId="{C136048D-E9B6-4308-B665-4709C5FED629}" type="parTrans" cxnId="{6F818A6A-DDCA-4128-AB0C-F957CAFF2991}">
      <dgm:prSet/>
      <dgm:spPr/>
      <dgm:t>
        <a:bodyPr/>
        <a:lstStyle/>
        <a:p>
          <a:endParaRPr lang="fr-FR"/>
        </a:p>
      </dgm:t>
    </dgm:pt>
    <dgm:pt modelId="{FF8DEED7-376D-4419-8D37-5D43BEC58F15}" type="sibTrans" cxnId="{6F818A6A-DDCA-4128-AB0C-F957CAFF2991}">
      <dgm:prSet/>
      <dgm:spPr/>
      <dgm:t>
        <a:bodyPr/>
        <a:lstStyle/>
        <a:p>
          <a:endParaRPr lang="fr-FR"/>
        </a:p>
      </dgm:t>
    </dgm:pt>
    <dgm:pt modelId="{EB12BDA0-2C10-4877-9CFA-5378CB6F3236}" type="pres">
      <dgm:prSet presAssocID="{E120F5AD-8B94-4419-A995-45AF54E0AEC2}" presName="Name0" presStyleCnt="0">
        <dgm:presLayoutVars>
          <dgm:dir/>
          <dgm:animLvl val="lvl"/>
          <dgm:resizeHandles val="exact"/>
        </dgm:presLayoutVars>
      </dgm:prSet>
      <dgm:spPr/>
    </dgm:pt>
    <dgm:pt modelId="{3CEF994C-8841-45F7-99D2-BCBA63BEDC64}" type="pres">
      <dgm:prSet presAssocID="{BD5BFFEA-996A-4406-B347-3C683FCE7C9F}" presName="composite" presStyleCnt="0"/>
      <dgm:spPr/>
    </dgm:pt>
    <dgm:pt modelId="{DA9FF370-EF8A-4143-B944-AD9829D809C0}" type="pres">
      <dgm:prSet presAssocID="{BD5BFFEA-996A-4406-B347-3C683FCE7C9F}" presName="parTx" presStyleLbl="alignNode1" presStyleIdx="0" presStyleCnt="3">
        <dgm:presLayoutVars>
          <dgm:chMax val="0"/>
          <dgm:chPref val="0"/>
          <dgm:bulletEnabled val="1"/>
        </dgm:presLayoutVars>
      </dgm:prSet>
      <dgm:spPr/>
    </dgm:pt>
    <dgm:pt modelId="{9F88A159-595A-491C-991F-A7A1230E79F8}" type="pres">
      <dgm:prSet presAssocID="{BD5BFFEA-996A-4406-B347-3C683FCE7C9F}" presName="desTx" presStyleLbl="alignAccFollowNode1" presStyleIdx="0" presStyleCnt="3" custLinFactNeighborX="-42266" custLinFactNeighborY="792">
        <dgm:presLayoutVars>
          <dgm:bulletEnabled val="1"/>
        </dgm:presLayoutVars>
      </dgm:prSet>
      <dgm:spPr/>
    </dgm:pt>
    <dgm:pt modelId="{8761A810-3DF9-4B0E-8AD4-628912C4D985}" type="pres">
      <dgm:prSet presAssocID="{D3272030-7486-45E4-A38C-5F2EFB66A4B5}" presName="space" presStyleCnt="0"/>
      <dgm:spPr/>
    </dgm:pt>
    <dgm:pt modelId="{66A00E95-0AC4-4418-8AA1-9547772828DF}" type="pres">
      <dgm:prSet presAssocID="{6900E44A-4810-428E-94BE-C4DC779AB9BC}" presName="composite" presStyleCnt="0"/>
      <dgm:spPr/>
    </dgm:pt>
    <dgm:pt modelId="{C2F53337-D328-4A34-B02E-0AA0982AD09E}" type="pres">
      <dgm:prSet presAssocID="{6900E44A-4810-428E-94BE-C4DC779AB9BC}" presName="parTx" presStyleLbl="alignNode1" presStyleIdx="1" presStyleCnt="3">
        <dgm:presLayoutVars>
          <dgm:chMax val="0"/>
          <dgm:chPref val="0"/>
          <dgm:bulletEnabled val="1"/>
        </dgm:presLayoutVars>
      </dgm:prSet>
      <dgm:spPr/>
    </dgm:pt>
    <dgm:pt modelId="{85446811-86EE-48A1-B399-6D63495E012F}" type="pres">
      <dgm:prSet presAssocID="{6900E44A-4810-428E-94BE-C4DC779AB9BC}" presName="desTx" presStyleLbl="alignAccFollowNode1" presStyleIdx="1" presStyleCnt="3">
        <dgm:presLayoutVars>
          <dgm:bulletEnabled val="1"/>
        </dgm:presLayoutVars>
      </dgm:prSet>
      <dgm:spPr/>
    </dgm:pt>
    <dgm:pt modelId="{3A05A30C-97E6-456D-B0D0-2E6BFDA5B32A}" type="pres">
      <dgm:prSet presAssocID="{3C2BE1CE-B6D2-489C-8F17-2FB34B8F055D}" presName="space" presStyleCnt="0"/>
      <dgm:spPr/>
    </dgm:pt>
    <dgm:pt modelId="{99C18858-3EEF-467C-8040-CB983BA74474}" type="pres">
      <dgm:prSet presAssocID="{9CAAE8A5-D8D3-49D2-A1C6-C564DC2CF6D9}" presName="composite" presStyleCnt="0"/>
      <dgm:spPr/>
    </dgm:pt>
    <dgm:pt modelId="{14601B93-6CB0-4385-A0D8-5806E7D8D05D}" type="pres">
      <dgm:prSet presAssocID="{9CAAE8A5-D8D3-49D2-A1C6-C564DC2CF6D9}" presName="parTx" presStyleLbl="alignNode1" presStyleIdx="2" presStyleCnt="3" custLinFactNeighborX="-1385" custLinFactNeighborY="1154">
        <dgm:presLayoutVars>
          <dgm:chMax val="0"/>
          <dgm:chPref val="0"/>
          <dgm:bulletEnabled val="1"/>
        </dgm:presLayoutVars>
      </dgm:prSet>
      <dgm:spPr/>
    </dgm:pt>
    <dgm:pt modelId="{00D96EFA-B236-47F8-B24F-527E692759DF}" type="pres">
      <dgm:prSet presAssocID="{9CAAE8A5-D8D3-49D2-A1C6-C564DC2CF6D9}" presName="desTx" presStyleLbl="alignAccFollowNode1" presStyleIdx="2" presStyleCnt="3">
        <dgm:presLayoutVars>
          <dgm:bulletEnabled val="1"/>
        </dgm:presLayoutVars>
      </dgm:prSet>
      <dgm:spPr/>
    </dgm:pt>
  </dgm:ptLst>
  <dgm:cxnLst>
    <dgm:cxn modelId="{CEC78904-F216-40C1-8E16-3A845449F8A0}" srcId="{9CAAE8A5-D8D3-49D2-A1C6-C564DC2CF6D9}" destId="{AFB10B4D-D2F9-4C7E-BB01-D5B0012D0D5B}" srcOrd="3" destOrd="0" parTransId="{8688C271-46E7-45F3-8535-3FFC0F9C7609}" sibTransId="{2C6CBEEF-A880-4CAA-9C93-20E44A06233B}"/>
    <dgm:cxn modelId="{44C38D06-6F9A-4A01-92B4-2A92BC170A85}" type="presOf" srcId="{BD5BFFEA-996A-4406-B347-3C683FCE7C9F}" destId="{DA9FF370-EF8A-4143-B944-AD9829D809C0}" srcOrd="0" destOrd="0" presId="urn:microsoft.com/office/officeart/2005/8/layout/hList1"/>
    <dgm:cxn modelId="{36EAA609-F699-42DE-9825-A757F25BA82A}" type="presOf" srcId="{051FF6E5-6BA8-4509-81BA-F79105976A84}" destId="{00D96EFA-B236-47F8-B24F-527E692759DF}" srcOrd="0" destOrd="4" presId="urn:microsoft.com/office/officeart/2005/8/layout/hList1"/>
    <dgm:cxn modelId="{D8383316-C0F9-4E1F-B847-45AC4B788066}" srcId="{6900E44A-4810-428E-94BE-C4DC779AB9BC}" destId="{04021BCA-9402-4C5A-B252-82B834879C32}" srcOrd="2" destOrd="0" parTransId="{B0E351E9-7B0E-42D7-A211-347746C34E66}" sibTransId="{6C32F98B-A658-4450-8B14-50D222C81C5B}"/>
    <dgm:cxn modelId="{C3706B19-76E0-4B96-82B9-602ADD3337BB}" srcId="{BD5BFFEA-996A-4406-B347-3C683FCE7C9F}" destId="{2894B06F-42B6-4994-88C7-4AFDD9885B5F}" srcOrd="1" destOrd="0" parTransId="{7AC799B0-BBB2-4CFF-BAD4-A49198B12071}" sibTransId="{1DECA9F8-2EF0-4DFA-815C-73A6726CBF37}"/>
    <dgm:cxn modelId="{CCBAE024-392D-4BB7-87EA-49F72162B330}" type="presOf" srcId="{2894B06F-42B6-4994-88C7-4AFDD9885B5F}" destId="{9F88A159-595A-491C-991F-A7A1230E79F8}" srcOrd="0" destOrd="1" presId="urn:microsoft.com/office/officeart/2005/8/layout/hList1"/>
    <dgm:cxn modelId="{0BD70236-782B-41E8-A0CD-458C99FE0956}" srcId="{E120F5AD-8B94-4419-A995-45AF54E0AEC2}" destId="{6900E44A-4810-428E-94BE-C4DC779AB9BC}" srcOrd="1" destOrd="0" parTransId="{A50A6260-37B3-4D54-813D-2DDD4CDFC5B3}" sibTransId="{3C2BE1CE-B6D2-489C-8F17-2FB34B8F055D}"/>
    <dgm:cxn modelId="{983AEB37-4D0B-4FF0-AEF8-02583E6C8C35}" srcId="{BD5BFFEA-996A-4406-B347-3C683FCE7C9F}" destId="{20E081F2-178C-4EC2-BAC1-E77576A0124D}" srcOrd="4" destOrd="0" parTransId="{1586507C-4EC5-4D4B-9977-8BA0A3F47F52}" sibTransId="{8B566573-4F49-4032-8D62-037405E96F1F}"/>
    <dgm:cxn modelId="{BAD8983F-5754-4052-9FE4-4C28E84F60AB}" type="presOf" srcId="{6E1B0DC4-52F3-49A0-AF31-C86D7112A44C}" destId="{00D96EFA-B236-47F8-B24F-527E692759DF}" srcOrd="0" destOrd="0" presId="urn:microsoft.com/office/officeart/2005/8/layout/hList1"/>
    <dgm:cxn modelId="{C7B23A63-8AD1-434D-AE11-01F598D72FE4}" srcId="{9CAAE8A5-D8D3-49D2-A1C6-C564DC2CF6D9}" destId="{87FE0C09-8641-4595-8628-82906FAD06A8}" srcOrd="1" destOrd="0" parTransId="{FB1228AB-AA5E-44D1-AB44-0D5A415F2EBF}" sibTransId="{4B42AD76-E99A-4B98-9A4B-B1DACD36DC5E}"/>
    <dgm:cxn modelId="{4A8CE744-1D0E-4E15-A5E5-6A2E925AB95A}" type="presOf" srcId="{9CAAE8A5-D8D3-49D2-A1C6-C564DC2CF6D9}" destId="{14601B93-6CB0-4385-A0D8-5806E7D8D05D}" srcOrd="0" destOrd="0" presId="urn:microsoft.com/office/officeart/2005/8/layout/hList1"/>
    <dgm:cxn modelId="{6F818A6A-DDCA-4128-AB0C-F957CAFF2991}" srcId="{9CAAE8A5-D8D3-49D2-A1C6-C564DC2CF6D9}" destId="{051FF6E5-6BA8-4509-81BA-F79105976A84}" srcOrd="4" destOrd="0" parTransId="{C136048D-E9B6-4308-B665-4709C5FED629}" sibTransId="{FF8DEED7-376D-4419-8D37-5D43BEC58F15}"/>
    <dgm:cxn modelId="{458EC64B-CB18-495A-880A-4FFB31B727F7}" type="presOf" srcId="{AFB10B4D-D2F9-4C7E-BB01-D5B0012D0D5B}" destId="{00D96EFA-B236-47F8-B24F-527E692759DF}" srcOrd="0" destOrd="3" presId="urn:microsoft.com/office/officeart/2005/8/layout/hList1"/>
    <dgm:cxn modelId="{6C2F726C-7E45-4103-9683-C2BC569DD511}" type="presOf" srcId="{04021BCA-9402-4C5A-B252-82B834879C32}" destId="{85446811-86EE-48A1-B399-6D63495E012F}" srcOrd="0" destOrd="2" presId="urn:microsoft.com/office/officeart/2005/8/layout/hList1"/>
    <dgm:cxn modelId="{CB39E970-2A1C-4BE2-8A3F-E27D6A988481}" type="presOf" srcId="{32208D86-372C-4AE7-8C15-8CA7263B7B01}" destId="{9F88A159-595A-491C-991F-A7A1230E79F8}" srcOrd="0" destOrd="3" presId="urn:microsoft.com/office/officeart/2005/8/layout/hList1"/>
    <dgm:cxn modelId="{47271472-7A54-47E4-8AE9-4F127F324962}" type="presOf" srcId="{BDE81A1F-E9EE-4EE7-8CAE-3D43A5BA20D0}" destId="{85446811-86EE-48A1-B399-6D63495E012F}" srcOrd="0" destOrd="1" presId="urn:microsoft.com/office/officeart/2005/8/layout/hList1"/>
    <dgm:cxn modelId="{5D923974-AF34-4850-AA10-4A747CD3524E}" type="presOf" srcId="{E120F5AD-8B94-4419-A995-45AF54E0AEC2}" destId="{EB12BDA0-2C10-4877-9CFA-5378CB6F3236}" srcOrd="0" destOrd="0" presId="urn:microsoft.com/office/officeart/2005/8/layout/hList1"/>
    <dgm:cxn modelId="{E768317A-BC70-45CB-B72D-2D4620361A88}" srcId="{E120F5AD-8B94-4419-A995-45AF54E0AEC2}" destId="{BD5BFFEA-996A-4406-B347-3C683FCE7C9F}" srcOrd="0" destOrd="0" parTransId="{D506B35C-2525-4134-9501-37688EF31CAE}" sibTransId="{D3272030-7486-45E4-A38C-5F2EFB66A4B5}"/>
    <dgm:cxn modelId="{F6C67181-3D92-417D-BB5D-28A57DCB48F6}" srcId="{E120F5AD-8B94-4419-A995-45AF54E0AEC2}" destId="{9CAAE8A5-D8D3-49D2-A1C6-C564DC2CF6D9}" srcOrd="2" destOrd="0" parTransId="{8EA0ADE5-B540-402C-9ECF-0128F253B3A6}" sibTransId="{9C33E08F-2E8B-499D-BA06-AC62FA72DCA0}"/>
    <dgm:cxn modelId="{A80AF489-B139-44B9-814C-4EF3894073F5}" type="presOf" srcId="{87FE0C09-8641-4595-8628-82906FAD06A8}" destId="{00D96EFA-B236-47F8-B24F-527E692759DF}" srcOrd="0" destOrd="1" presId="urn:microsoft.com/office/officeart/2005/8/layout/hList1"/>
    <dgm:cxn modelId="{2FB1128D-CC2F-4A18-8E9D-DDC7F9843FA6}" srcId="{BD5BFFEA-996A-4406-B347-3C683FCE7C9F}" destId="{46FBE440-4CA2-42E1-BF6B-C41F988CA850}" srcOrd="0" destOrd="0" parTransId="{7DDF433D-3F4B-4297-9F4B-D7F2E3A1F5B9}" sibTransId="{59A3902E-3D41-4247-92BA-086B619C5966}"/>
    <dgm:cxn modelId="{B6999491-47E5-418E-B28D-D928744E9933}" type="presOf" srcId="{5F4EE34D-DFEE-4840-A326-717CD718616C}" destId="{9F88A159-595A-491C-991F-A7A1230E79F8}" srcOrd="0" destOrd="2" presId="urn:microsoft.com/office/officeart/2005/8/layout/hList1"/>
    <dgm:cxn modelId="{0D36929C-CE59-4E45-BAAE-CD3B46E050FF}" srcId="{BD5BFFEA-996A-4406-B347-3C683FCE7C9F}" destId="{32208D86-372C-4AE7-8C15-8CA7263B7B01}" srcOrd="3" destOrd="0" parTransId="{DB19C844-5C1E-400F-AB6F-B95E5D86A421}" sibTransId="{99F200EF-AEA0-4BF7-81DB-60F22FF16274}"/>
    <dgm:cxn modelId="{F39BBE9F-BFD6-41C0-9C5A-2A1EBE696CD7}" srcId="{6900E44A-4810-428E-94BE-C4DC779AB9BC}" destId="{BDE81A1F-E9EE-4EE7-8CAE-3D43A5BA20D0}" srcOrd="1" destOrd="0" parTransId="{404B6839-D59B-40AB-92AF-DF008D140067}" sibTransId="{2C075BF1-80D6-4292-B088-87A01FB41042}"/>
    <dgm:cxn modelId="{CAFD8AA5-969F-4BFD-A3C8-D7752D0ADED0}" srcId="{9CAAE8A5-D8D3-49D2-A1C6-C564DC2CF6D9}" destId="{802E463C-0586-4B77-A355-ECFE4E7D57CF}" srcOrd="2" destOrd="0" parTransId="{82759D28-0A4B-4A1D-8C56-59C6491CD307}" sibTransId="{0AAF663D-C1FF-4129-AF26-E031FFE67487}"/>
    <dgm:cxn modelId="{03B385AA-2434-41A5-81D3-10893E52E649}" type="presOf" srcId="{46FBE440-4CA2-42E1-BF6B-C41F988CA850}" destId="{9F88A159-595A-491C-991F-A7A1230E79F8}" srcOrd="0" destOrd="0" presId="urn:microsoft.com/office/officeart/2005/8/layout/hList1"/>
    <dgm:cxn modelId="{888D8EB7-053E-44F7-8EE6-F12FF9208FE0}" type="presOf" srcId="{802E463C-0586-4B77-A355-ECFE4E7D57CF}" destId="{00D96EFA-B236-47F8-B24F-527E692759DF}" srcOrd="0" destOrd="2" presId="urn:microsoft.com/office/officeart/2005/8/layout/hList1"/>
    <dgm:cxn modelId="{28419AB8-7C8D-4709-8E7B-9B43576AB3C4}" srcId="{9CAAE8A5-D8D3-49D2-A1C6-C564DC2CF6D9}" destId="{6E1B0DC4-52F3-49A0-AF31-C86D7112A44C}" srcOrd="0" destOrd="0" parTransId="{B92C32CF-05D4-431A-B4AE-D969EBE99BC8}" sibTransId="{AB0B107D-4101-4FAB-90F4-FF750418EB6E}"/>
    <dgm:cxn modelId="{E3C61ACC-A157-41B5-A289-A49071052E76}" type="presOf" srcId="{619BAB6A-DA14-45D2-9127-BEE17A93E3DF}" destId="{85446811-86EE-48A1-B399-6D63495E012F}" srcOrd="0" destOrd="0" presId="urn:microsoft.com/office/officeart/2005/8/layout/hList1"/>
    <dgm:cxn modelId="{83E4A8CD-7FBA-485D-8B91-8A9DCA40F002}" type="presOf" srcId="{6900E44A-4810-428E-94BE-C4DC779AB9BC}" destId="{C2F53337-D328-4A34-B02E-0AA0982AD09E}" srcOrd="0" destOrd="0" presId="urn:microsoft.com/office/officeart/2005/8/layout/hList1"/>
    <dgm:cxn modelId="{619F68D0-9FA9-4D9D-8E74-59C38C28BD57}" srcId="{6900E44A-4810-428E-94BE-C4DC779AB9BC}" destId="{619BAB6A-DA14-45D2-9127-BEE17A93E3DF}" srcOrd="0" destOrd="0" parTransId="{D9380A07-D27E-4D22-BEF6-A4D53E1F959D}" sibTransId="{2574343E-3AA0-455D-A6E4-60851B2B6949}"/>
    <dgm:cxn modelId="{F1F16BE4-7F7A-4620-BC30-C28668BF482A}" srcId="{BD5BFFEA-996A-4406-B347-3C683FCE7C9F}" destId="{5F4EE34D-DFEE-4840-A326-717CD718616C}" srcOrd="2" destOrd="0" parTransId="{2F2450AD-E9CF-40F0-9E8E-76CCABC29E78}" sibTransId="{B08F2850-A5BC-4ADE-B4D2-EF4EA93122CE}"/>
    <dgm:cxn modelId="{EE50BDFB-8FC0-4393-A613-CE1575B49779}" type="presOf" srcId="{20E081F2-178C-4EC2-BAC1-E77576A0124D}" destId="{9F88A159-595A-491C-991F-A7A1230E79F8}" srcOrd="0" destOrd="4" presId="urn:microsoft.com/office/officeart/2005/8/layout/hList1"/>
    <dgm:cxn modelId="{6ECAB782-9887-4FB6-B954-4569AA495E2A}" type="presParOf" srcId="{EB12BDA0-2C10-4877-9CFA-5378CB6F3236}" destId="{3CEF994C-8841-45F7-99D2-BCBA63BEDC64}" srcOrd="0" destOrd="0" presId="urn:microsoft.com/office/officeart/2005/8/layout/hList1"/>
    <dgm:cxn modelId="{CE505132-5B93-478F-A4A2-238FE8688428}" type="presParOf" srcId="{3CEF994C-8841-45F7-99D2-BCBA63BEDC64}" destId="{DA9FF370-EF8A-4143-B944-AD9829D809C0}" srcOrd="0" destOrd="0" presId="urn:microsoft.com/office/officeart/2005/8/layout/hList1"/>
    <dgm:cxn modelId="{A44D3BAD-4A68-434C-BE1C-618E1176EF1C}" type="presParOf" srcId="{3CEF994C-8841-45F7-99D2-BCBA63BEDC64}" destId="{9F88A159-595A-491C-991F-A7A1230E79F8}" srcOrd="1" destOrd="0" presId="urn:microsoft.com/office/officeart/2005/8/layout/hList1"/>
    <dgm:cxn modelId="{15595FD4-F0CB-453E-969A-084306FCCAF2}" type="presParOf" srcId="{EB12BDA0-2C10-4877-9CFA-5378CB6F3236}" destId="{8761A810-3DF9-4B0E-8AD4-628912C4D985}" srcOrd="1" destOrd="0" presId="urn:microsoft.com/office/officeart/2005/8/layout/hList1"/>
    <dgm:cxn modelId="{4098C817-6CBD-476C-A858-16501875CC9E}" type="presParOf" srcId="{EB12BDA0-2C10-4877-9CFA-5378CB6F3236}" destId="{66A00E95-0AC4-4418-8AA1-9547772828DF}" srcOrd="2" destOrd="0" presId="urn:microsoft.com/office/officeart/2005/8/layout/hList1"/>
    <dgm:cxn modelId="{0DA22044-C699-4328-9EEB-D05245C0446B}" type="presParOf" srcId="{66A00E95-0AC4-4418-8AA1-9547772828DF}" destId="{C2F53337-D328-4A34-B02E-0AA0982AD09E}" srcOrd="0" destOrd="0" presId="urn:microsoft.com/office/officeart/2005/8/layout/hList1"/>
    <dgm:cxn modelId="{0487AEC8-878F-408D-A7A1-24B92CD0D6D6}" type="presParOf" srcId="{66A00E95-0AC4-4418-8AA1-9547772828DF}" destId="{85446811-86EE-48A1-B399-6D63495E012F}" srcOrd="1" destOrd="0" presId="urn:microsoft.com/office/officeart/2005/8/layout/hList1"/>
    <dgm:cxn modelId="{891B0B1C-0966-499A-A2E5-5D1E54633311}" type="presParOf" srcId="{EB12BDA0-2C10-4877-9CFA-5378CB6F3236}" destId="{3A05A30C-97E6-456D-B0D0-2E6BFDA5B32A}" srcOrd="3" destOrd="0" presId="urn:microsoft.com/office/officeart/2005/8/layout/hList1"/>
    <dgm:cxn modelId="{2D7363D3-4401-456E-BAAC-D93F663D6B9F}" type="presParOf" srcId="{EB12BDA0-2C10-4877-9CFA-5378CB6F3236}" destId="{99C18858-3EEF-467C-8040-CB983BA74474}" srcOrd="4" destOrd="0" presId="urn:microsoft.com/office/officeart/2005/8/layout/hList1"/>
    <dgm:cxn modelId="{E3FD33BD-CD1A-49BB-B5D4-209A3EDFDE8F}" type="presParOf" srcId="{99C18858-3EEF-467C-8040-CB983BA74474}" destId="{14601B93-6CB0-4385-A0D8-5806E7D8D05D}" srcOrd="0" destOrd="0" presId="urn:microsoft.com/office/officeart/2005/8/layout/hList1"/>
    <dgm:cxn modelId="{7C5CE694-9EF9-4ED1-919D-AE97D0241904}" type="presParOf" srcId="{99C18858-3EEF-467C-8040-CB983BA74474}" destId="{00D96EFA-B236-47F8-B24F-527E692759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FF370-EF8A-4143-B944-AD9829D809C0}">
      <dsp:nvSpPr>
        <dsp:cNvPr id="0" name=""/>
        <dsp:cNvSpPr/>
      </dsp:nvSpPr>
      <dsp:spPr>
        <a:xfrm>
          <a:off x="2661" y="442777"/>
          <a:ext cx="2594520" cy="10378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noProof="0" dirty="0">
              <a:latin typeface="Poppins" panose="00000500000000000000" pitchFamily="2" charset="0"/>
              <a:cs typeface="Poppins" panose="00000500000000000000" pitchFamily="2" charset="0"/>
            </a:rPr>
            <a:t>Key </a:t>
          </a:r>
        </a:p>
        <a:p>
          <a:pPr marL="0" lvl="0" indent="0" algn="ctr" defTabSz="800100">
            <a:lnSpc>
              <a:spcPct val="90000"/>
            </a:lnSpc>
            <a:spcBef>
              <a:spcPct val="0"/>
            </a:spcBef>
            <a:spcAft>
              <a:spcPct val="35000"/>
            </a:spcAft>
            <a:buNone/>
          </a:pPr>
          <a:r>
            <a:rPr lang="en-US" sz="1800" kern="1200" noProof="0" dirty="0">
              <a:latin typeface="Poppins" panose="00000500000000000000" pitchFamily="2" charset="0"/>
              <a:cs typeface="Poppins" panose="00000500000000000000" pitchFamily="2" charset="0"/>
            </a:rPr>
            <a:t>Conditions</a:t>
          </a:r>
          <a:endParaRPr lang="en-US" sz="1600" kern="1200" noProof="0" dirty="0">
            <a:latin typeface="Poppins" panose="00000500000000000000" pitchFamily="2" charset="0"/>
            <a:cs typeface="Poppins" panose="00000500000000000000" pitchFamily="2" charset="0"/>
          </a:endParaRPr>
        </a:p>
      </dsp:txBody>
      <dsp:txXfrm>
        <a:off x="2661" y="442777"/>
        <a:ext cx="2594520" cy="1037808"/>
      </dsp:txXfrm>
    </dsp:sp>
    <dsp:sp modelId="{9F88A159-595A-491C-991F-A7A1230E79F8}">
      <dsp:nvSpPr>
        <dsp:cNvPr id="0" name=""/>
        <dsp:cNvSpPr/>
      </dsp:nvSpPr>
      <dsp:spPr>
        <a:xfrm>
          <a:off x="0" y="1503195"/>
          <a:ext cx="2594520"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Limited quantity of Medical Devices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Limited quantity of basic UDI-DIs (&lt;100)</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Few new products and few major modifications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Small companies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Few distributed markets</a:t>
          </a:r>
        </a:p>
      </dsp:txBody>
      <dsp:txXfrm>
        <a:off x="0" y="1503195"/>
        <a:ext cx="2594520" cy="2854800"/>
      </dsp:txXfrm>
    </dsp:sp>
    <dsp:sp modelId="{C2F53337-D328-4A34-B02E-0AA0982AD09E}">
      <dsp:nvSpPr>
        <dsp:cNvPr id="0" name=""/>
        <dsp:cNvSpPr/>
      </dsp:nvSpPr>
      <dsp:spPr>
        <a:xfrm>
          <a:off x="2960414" y="442777"/>
          <a:ext cx="2594520" cy="10378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noProof="0" dirty="0">
              <a:latin typeface="Poppins" panose="00000500000000000000" pitchFamily="2" charset="0"/>
              <a:cs typeface="Poppins" panose="00000500000000000000" pitchFamily="2" charset="0"/>
            </a:rPr>
            <a:t>Main </a:t>
          </a:r>
        </a:p>
        <a:p>
          <a:pPr marL="0" lvl="0" indent="0" algn="ctr" defTabSz="711200">
            <a:lnSpc>
              <a:spcPct val="90000"/>
            </a:lnSpc>
            <a:spcBef>
              <a:spcPct val="0"/>
            </a:spcBef>
            <a:spcAft>
              <a:spcPct val="35000"/>
            </a:spcAft>
            <a:buNone/>
          </a:pPr>
          <a:r>
            <a:rPr lang="en-US" sz="1600" kern="1200" noProof="0" dirty="0">
              <a:latin typeface="Poppins" panose="00000500000000000000" pitchFamily="2" charset="0"/>
              <a:cs typeface="Poppins" panose="00000500000000000000" pitchFamily="2" charset="0"/>
            </a:rPr>
            <a:t>Advantages</a:t>
          </a:r>
          <a:endParaRPr lang="en-US" sz="2000" kern="1200" noProof="0" dirty="0">
            <a:latin typeface="Poppins" panose="00000500000000000000" pitchFamily="2" charset="0"/>
            <a:cs typeface="Poppins" panose="00000500000000000000" pitchFamily="2" charset="0"/>
          </a:endParaRPr>
        </a:p>
      </dsp:txBody>
      <dsp:txXfrm>
        <a:off x="2960414" y="442777"/>
        <a:ext cx="2594520" cy="1037808"/>
      </dsp:txXfrm>
    </dsp:sp>
    <dsp:sp modelId="{85446811-86EE-48A1-B399-6D63495E012F}">
      <dsp:nvSpPr>
        <dsp:cNvPr id="0" name=""/>
        <dsp:cNvSpPr/>
      </dsp:nvSpPr>
      <dsp:spPr>
        <a:xfrm>
          <a:off x="2960414" y="1480585"/>
          <a:ext cx="2594520"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No investment required</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Immediately usable once registered in the Actors module</a:t>
          </a:r>
        </a:p>
        <a:p>
          <a:pPr marL="114300" lvl="1" indent="0" algn="l" defTabSz="533400">
            <a:lnSpc>
              <a:spcPct val="90000"/>
            </a:lnSpc>
            <a:spcBef>
              <a:spcPct val="0"/>
            </a:spcBef>
            <a:spcAft>
              <a:spcPct val="15000"/>
            </a:spcAft>
            <a:buChar char="•"/>
          </a:pPr>
          <a:endParaRPr lang="en-US" sz="1200" kern="1200" noProof="0" dirty="0">
            <a:latin typeface="Poppins" panose="00000500000000000000" pitchFamily="2" charset="0"/>
            <a:cs typeface="Poppins" panose="00000500000000000000" pitchFamily="2" charset="0"/>
          </a:endParaRPr>
        </a:p>
      </dsp:txBody>
      <dsp:txXfrm>
        <a:off x="2960414" y="1480585"/>
        <a:ext cx="2594520" cy="2854800"/>
      </dsp:txXfrm>
    </dsp:sp>
    <dsp:sp modelId="{14601B93-6CB0-4385-A0D8-5806E7D8D05D}">
      <dsp:nvSpPr>
        <dsp:cNvPr id="0" name=""/>
        <dsp:cNvSpPr/>
      </dsp:nvSpPr>
      <dsp:spPr>
        <a:xfrm>
          <a:off x="5882234" y="454753"/>
          <a:ext cx="2594520" cy="10378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noProof="0" dirty="0">
              <a:latin typeface="Poppins" panose="00000500000000000000" pitchFamily="2" charset="0"/>
              <a:cs typeface="Poppins" panose="00000500000000000000" pitchFamily="2" charset="0"/>
            </a:rPr>
            <a:t>Main Disadvantages</a:t>
          </a:r>
        </a:p>
      </dsp:txBody>
      <dsp:txXfrm>
        <a:off x="5882234" y="454753"/>
        <a:ext cx="2594520" cy="1037808"/>
      </dsp:txXfrm>
    </dsp:sp>
    <dsp:sp modelId="{00D96EFA-B236-47F8-B24F-527E692759DF}">
      <dsp:nvSpPr>
        <dsp:cNvPr id="0" name=""/>
        <dsp:cNvSpPr/>
      </dsp:nvSpPr>
      <dsp:spPr>
        <a:xfrm>
          <a:off x="5918168" y="1480585"/>
          <a:ext cx="2594520"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Internal EUDAMED expertise vs. Consulting costs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Availability &amp; loyalty of dedicated resources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Risk of data entry errors and re-labeling</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Data update and management vs. Market conditions</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noProof="0" dirty="0">
              <a:solidFill>
                <a:srgbClr val="000000">
                  <a:hueOff val="0"/>
                  <a:satOff val="0"/>
                  <a:lumOff val="0"/>
                  <a:alphaOff val="0"/>
                </a:srgbClr>
              </a:solidFill>
              <a:latin typeface="Poppins" panose="00000500000000000000" pitchFamily="2" charset="0"/>
              <a:ea typeface="+mn-ea"/>
              <a:cs typeface="Poppins" panose="00000500000000000000" pitchFamily="2" charset="0"/>
            </a:rPr>
            <a:t>Traceability and compliance vs. Audits by Notified Bodies or Regulatory Authorities</a:t>
          </a:r>
        </a:p>
      </dsp:txBody>
      <dsp:txXfrm>
        <a:off x="5918168" y="1480585"/>
        <a:ext cx="2594520"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fld id="{28C96C2D-146D-4703-99D3-E9E2B908A68D}" type="datetimeFigureOut">
              <a:rPr lang="fr-FR" smtClean="0"/>
              <a:t>28/01/2025</a:t>
            </a:fld>
            <a:endParaRPr lang="fr-FR"/>
          </a:p>
        </p:txBody>
      </p:sp>
      <p:sp>
        <p:nvSpPr>
          <p:cNvPr id="4" name="Espace réservé de l'image des diapositives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4AAC869D-95B5-4D28-A680-7F3EB2ADD330}" type="slidenum">
              <a:rPr lang="fr-FR" smtClean="0"/>
              <a:t>‹N°›</a:t>
            </a:fld>
            <a:endParaRPr lang="fr-FR"/>
          </a:p>
        </p:txBody>
      </p:sp>
    </p:spTree>
    <p:extLst>
      <p:ext uri="{BB962C8B-B14F-4D97-AF65-F5344CB8AC3E}">
        <p14:creationId xmlns:p14="http://schemas.microsoft.com/office/powerpoint/2010/main" val="478640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solidFill>
                  <a:srgbClr val="242424"/>
                </a:solidFill>
                <a:effectLst/>
                <a:highlight>
                  <a:srgbClr val="FAFAFA"/>
                </a:highlight>
                <a:latin typeface="Segoe UI" panose="020B0502040204020203" pitchFamily="34" charset="0"/>
              </a:rPr>
              <a:t>Hi everyone, and thanks for joining us for the second Ackomas Webinar of the year.</a:t>
            </a:r>
          </a:p>
          <a:p>
            <a:r>
              <a:rPr lang="en-US" b="0" i="0" dirty="0">
                <a:solidFill>
                  <a:srgbClr val="242424"/>
                </a:solidFill>
                <a:effectLst/>
                <a:highlight>
                  <a:srgbClr val="FAFAFA"/>
                </a:highlight>
                <a:latin typeface="Segoe UI" panose="020B0502040204020203" pitchFamily="34" charset="0"/>
              </a:rPr>
              <a:t>Today, we're going to dive into one of the three approaches for registering medical devices in the EUDAMED regulatory database, specifically in the UDI/DEV (DEVICES) module. So, let's get started with the first approach: “direct entry into EUDAMED.'</a:t>
            </a:r>
            <a:endParaRPr lang="fr-FR" dirty="0"/>
          </a:p>
        </p:txBody>
      </p:sp>
      <p:sp>
        <p:nvSpPr>
          <p:cNvPr id="4" name="Espace réservé du numéro de diapositive 3"/>
          <p:cNvSpPr>
            <a:spLocks noGrp="1"/>
          </p:cNvSpPr>
          <p:nvPr>
            <p:ph type="sldNum" sz="quarter" idx="5"/>
          </p:nvPr>
        </p:nvSpPr>
        <p:spPr/>
        <p:txBody>
          <a:bodyPr/>
          <a:lstStyle/>
          <a:p>
            <a:fld id="{4AAC869D-95B5-4D28-A680-7F3EB2ADD330}" type="slidenum">
              <a:rPr lang="fr-FR" smtClean="0"/>
              <a:t>1</a:t>
            </a:fld>
            <a:endParaRPr lang="fr-FR" dirty="0"/>
          </a:p>
        </p:txBody>
      </p:sp>
    </p:spTree>
    <p:extLst>
      <p:ext uri="{BB962C8B-B14F-4D97-AF65-F5344CB8AC3E}">
        <p14:creationId xmlns:p14="http://schemas.microsoft.com/office/powerpoint/2010/main" val="2679106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89BD7-85ED-4CF3-0CD7-86A53DD796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7270CF-82FB-5D3C-93DD-A5C0A21E0A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CE3BC4-DF6E-8B8B-C76D-FCB6B2A15737}"/>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Once the Basic UDI-DI and UDI-DI are created and published (you've gone through all the steps, saved, and published), you can still go back to these records and modify them, at least partially. </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For example:</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You can add new countries and packaging UDI-DIs.</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You can also create a new version to modify some editable attributes, though there are few in EUDAMED.</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And, of course, you can add UDI-DIs to an existing Basic UDI-DI.</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1" i="0" dirty="0">
                <a:solidFill>
                  <a:srgbClr val="242424"/>
                </a:solidFill>
                <a:effectLst/>
                <a:highlight>
                  <a:srgbClr val="FAFAFA"/>
                </a:highlight>
                <a:latin typeface="Poppins" panose="00000500000000000000" pitchFamily="2" charset="0"/>
                <a:cs typeface="Poppins" panose="00000500000000000000" pitchFamily="2" charset="0"/>
              </a:rPr>
              <a:t>Keep in mind that entering a UDI-DI generally takes a lot of time, and once published, it's difficult to modify.</a:t>
            </a:r>
          </a:p>
          <a:p>
            <a:endParaRPr lang="en-US" dirty="0"/>
          </a:p>
          <a:p>
            <a:endParaRPr lang="en-US" dirty="0"/>
          </a:p>
        </p:txBody>
      </p:sp>
      <p:sp>
        <p:nvSpPr>
          <p:cNvPr id="4" name="Espace réservé du numéro de diapositive 3">
            <a:extLst>
              <a:ext uri="{FF2B5EF4-FFF2-40B4-BE49-F238E27FC236}">
                <a16:creationId xmlns:a16="http://schemas.microsoft.com/office/drawing/2014/main" id="{139D0979-A8DF-0A13-AFFD-175F1EFEA2A4}"/>
              </a:ext>
            </a:extLst>
          </p:cNvPr>
          <p:cNvSpPr>
            <a:spLocks noGrp="1"/>
          </p:cNvSpPr>
          <p:nvPr>
            <p:ph type="sldNum" sz="quarter" idx="5"/>
          </p:nvPr>
        </p:nvSpPr>
        <p:spPr/>
        <p:txBody>
          <a:bodyPr/>
          <a:lstStyle/>
          <a:p>
            <a:fld id="{4AAC869D-95B5-4D28-A680-7F3EB2ADD330}" type="slidenum">
              <a:rPr lang="fr-FR" smtClean="0"/>
              <a:t>10</a:t>
            </a:fld>
            <a:endParaRPr lang="fr-FR"/>
          </a:p>
        </p:txBody>
      </p:sp>
    </p:spTree>
    <p:extLst>
      <p:ext uri="{BB962C8B-B14F-4D97-AF65-F5344CB8AC3E}">
        <p14:creationId xmlns:p14="http://schemas.microsoft.com/office/powerpoint/2010/main" val="32953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78F74-2220-AEA1-FDC3-E494A78DD2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A47A80-A961-CB67-2DA5-4FD668924BA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052C4C-0CFC-4688-2F5A-83C7F7C8B4F4}"/>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Data entry errors are inherent to manual entry. We've already mentioned this.</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That's why I encourage you to check the entered and published data; </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otherwise, you'll create inconsistencies between your data in your information system (broadly speaking) and EUDAMED. </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These inconsistencies will be hard to justify during a future audit.</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It's not always easy, but there are reports available, and you can use some filters. They appear on the screen.</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You can theoretically export your data to facilitate bulk checking, but EUDAMED export is only possible in XML format, not Excel. So, you'll need the help of an XML/EUDAMED expert. We'll cover XML files in the next webinar.</a:t>
            </a:r>
          </a:p>
          <a:p>
            <a:endParaRPr lang="en-US" dirty="0"/>
          </a:p>
        </p:txBody>
      </p:sp>
      <p:sp>
        <p:nvSpPr>
          <p:cNvPr id="4" name="Espace réservé du numéro de diapositive 3">
            <a:extLst>
              <a:ext uri="{FF2B5EF4-FFF2-40B4-BE49-F238E27FC236}">
                <a16:creationId xmlns:a16="http://schemas.microsoft.com/office/drawing/2014/main" id="{6B2E0E6B-E354-CBEE-AD30-88E34B776799}"/>
              </a:ext>
            </a:extLst>
          </p:cNvPr>
          <p:cNvSpPr>
            <a:spLocks noGrp="1"/>
          </p:cNvSpPr>
          <p:nvPr>
            <p:ph type="sldNum" sz="quarter" idx="5"/>
          </p:nvPr>
        </p:nvSpPr>
        <p:spPr/>
        <p:txBody>
          <a:bodyPr/>
          <a:lstStyle/>
          <a:p>
            <a:fld id="{4AAC869D-95B5-4D28-A680-7F3EB2ADD330}" type="slidenum">
              <a:rPr lang="fr-FR" smtClean="0"/>
              <a:t>11</a:t>
            </a:fld>
            <a:endParaRPr lang="fr-FR"/>
          </a:p>
        </p:txBody>
      </p:sp>
    </p:spTree>
    <p:extLst>
      <p:ext uri="{BB962C8B-B14F-4D97-AF65-F5344CB8AC3E}">
        <p14:creationId xmlns:p14="http://schemas.microsoft.com/office/powerpoint/2010/main" val="3563440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65453-66AE-FCF0-750A-69F43242AA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579370-0663-8CD2-2556-A4437D6A71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1907940-B447-C23F-030A-53FF7CF9ED47}"/>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Feedback on direct data entry into the EUDAMED database is quite interesting.</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In mid-2024, the commission released the results of a survey. </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These results highlight the sometimes difficult experience of many users with EUDAMED (in direct entry, as they were using the playground).</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 It's also interesting to note that many companies plan to use a 'machine-to-machine' solution and consider hiring a third party like Ackomas. We're far from the fantasy of easy and quick direct entry done internally.</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 results of our interviews align with this. I've summarized them as follows:</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The interface is generally not very intuitive, even though you might initially think otherwise when you first play with the system and enter random data.</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Mandatory attributes are highlighted. This helps distinguish mandatory attributes at creation from optional ones. We advise against entering optional data because modifying it later is often impossible.</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The mandatory passage through all attributes is exhausting: attributes are often conditional, making it difficult to have a comprehensive understanding.</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Data entry spans multiple screens. Not everything appears on one screen, and you have to use the vertical scroll bar. After a while, you can get lost, especially since the experience with one item doesn't always apply to the next.</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Finally, it's hard to follow the data entry flow. Everything goes relatively well if your data entry flow is continuous. But if you're missing data, you're stuck at the current step; you can save your draft, but you can't continue. It's also best not to be interrupted by someone or a phone call. More practically, your eyes start to cross after a while, and the operator begins to make entry errors or lose productivity.</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1" i="0" dirty="0">
                <a:solidFill>
                  <a:srgbClr val="242424"/>
                </a:solidFill>
                <a:effectLst/>
                <a:highlight>
                  <a:srgbClr val="FAFAFA"/>
                </a:highlight>
                <a:latin typeface="Poppins" panose="00000500000000000000" pitchFamily="2" charset="0"/>
                <a:cs typeface="Poppins" panose="00000500000000000000" pitchFamily="2" charset="0"/>
              </a:rPr>
              <a:t>Overall, those who have experienced it for a significant volume of UDI-DIs or GTINs have had a hard time or never finished their task. It's needless to say that picking up an operator's work in such cases is even more tedious.</a:t>
            </a:r>
          </a:p>
          <a:p>
            <a:endParaRPr lang="en-US" dirty="0"/>
          </a:p>
        </p:txBody>
      </p:sp>
      <p:sp>
        <p:nvSpPr>
          <p:cNvPr id="4" name="Espace réservé du numéro de diapositive 3">
            <a:extLst>
              <a:ext uri="{FF2B5EF4-FFF2-40B4-BE49-F238E27FC236}">
                <a16:creationId xmlns:a16="http://schemas.microsoft.com/office/drawing/2014/main" id="{850275E5-FD0C-A201-42FC-EB917EECBEF5}"/>
              </a:ext>
            </a:extLst>
          </p:cNvPr>
          <p:cNvSpPr>
            <a:spLocks noGrp="1"/>
          </p:cNvSpPr>
          <p:nvPr>
            <p:ph type="sldNum" sz="quarter" idx="5"/>
          </p:nvPr>
        </p:nvSpPr>
        <p:spPr/>
        <p:txBody>
          <a:bodyPr/>
          <a:lstStyle/>
          <a:p>
            <a:fld id="{4AAC869D-95B5-4D28-A680-7F3EB2ADD330}" type="slidenum">
              <a:rPr lang="fr-FR" smtClean="0"/>
              <a:t>12</a:t>
            </a:fld>
            <a:endParaRPr lang="fr-FR"/>
          </a:p>
        </p:txBody>
      </p:sp>
    </p:spTree>
    <p:extLst>
      <p:ext uri="{BB962C8B-B14F-4D97-AF65-F5344CB8AC3E}">
        <p14:creationId xmlns:p14="http://schemas.microsoft.com/office/powerpoint/2010/main" val="1810552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B3F2-89A7-E8A6-E49B-D33E318FD6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D196EE-07FE-6A7E-FD9C-24797A0CC80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CC3021-B0EB-E7B0-8A93-4FBB74ACAFDA}"/>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Beyond the immediate experience with EUDAMED, you need to consider whether a solution based on manual entry is viable for your company.</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Regulatory requirements in healthcare are increasing for enhanced safety.</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 general public is not inclined to accept less safety when it comes to their health, even if it sometimes comes at the expense of creativity and innovation. </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In any case, it's essential to adapt, as these requirements are strengthening globally, not just in Europe.</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Therefore, if regulatory databases multiply worldwide and data must be up-to-date to market products in these regions, manual entry becomes tedious and not very practical. It can even be a real hindrance for the company.</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We often think that data quality and integrity are only meant to meet regulatory requirements. However, employees within the company spend a lot of time searching for the right data for their own needs. This applies to specific functions and when exchanging data between company applications or retrieving it from a database or data lake. You're probably familiar with the saying in IT departments: 'garbage in, garbage out.’</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1" i="0" dirty="0">
                <a:solidFill>
                  <a:srgbClr val="242424"/>
                </a:solidFill>
                <a:effectLst/>
                <a:highlight>
                  <a:srgbClr val="FAFAFA"/>
                </a:highlight>
                <a:latin typeface="Poppins" panose="00000500000000000000" pitchFamily="2" charset="0"/>
                <a:cs typeface="Poppins" panose="00000500000000000000" pitchFamily="2" charset="0"/>
              </a:rPr>
              <a:t>In the medical device industry, the product is one of the most important master data. Working on it with regulatory constraints also benefits the company internally by focusing on value-added operations.</a:t>
            </a:r>
          </a:p>
          <a:p>
            <a:br>
              <a:rPr lang="en-US" dirty="0"/>
            </a:br>
            <a:endParaRPr lang="en-US" dirty="0"/>
          </a:p>
        </p:txBody>
      </p:sp>
      <p:sp>
        <p:nvSpPr>
          <p:cNvPr id="4" name="Espace réservé du numéro de diapositive 3">
            <a:extLst>
              <a:ext uri="{FF2B5EF4-FFF2-40B4-BE49-F238E27FC236}">
                <a16:creationId xmlns:a16="http://schemas.microsoft.com/office/drawing/2014/main" id="{9B74C703-F8B5-CA10-34FA-99DE97EC7F08}"/>
              </a:ext>
            </a:extLst>
          </p:cNvPr>
          <p:cNvSpPr>
            <a:spLocks noGrp="1"/>
          </p:cNvSpPr>
          <p:nvPr>
            <p:ph type="sldNum" sz="quarter" idx="5"/>
          </p:nvPr>
        </p:nvSpPr>
        <p:spPr/>
        <p:txBody>
          <a:bodyPr/>
          <a:lstStyle/>
          <a:p>
            <a:fld id="{4AAC869D-95B5-4D28-A680-7F3EB2ADD330}" type="slidenum">
              <a:rPr lang="fr-FR" smtClean="0"/>
              <a:t>13</a:t>
            </a:fld>
            <a:endParaRPr lang="fr-FR"/>
          </a:p>
        </p:txBody>
      </p:sp>
    </p:spTree>
    <p:extLst>
      <p:ext uri="{BB962C8B-B14F-4D97-AF65-F5344CB8AC3E}">
        <p14:creationId xmlns:p14="http://schemas.microsoft.com/office/powerpoint/2010/main" val="905931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38B0E-2601-8314-D806-7C8F3F2382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804087-A6E3-E270-A858-039E282ABB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139468-AEE6-4FD3-A639-CA4C1F56A26A}"/>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There are alternative solutions to manual and direct entry into EUDAMED, noting that not registering your medical devices is not an option.</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 EUDAMED timeline reminds us that information must be entered into EUDAMED starting January 1, 2026. </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Don't wait until the last minute to start working on this. The process takes time, and you might end up with sleepless nights and a lot of stress.</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There are two alternative solutions that we'll cover in the next two webinars:</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A semi-manual solution involving uploading XML files into EUDAMED; some might be tempted by this approach under certain conditions.</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The automated or 'Machine to Machine' solution, which offers real ease for the company and, most importantly, guarantees reliability and viability</a:t>
            </a:r>
          </a:p>
          <a:p>
            <a:pPr marL="171450" indent="-171450">
              <a:buFontTx/>
              <a:buChar char="-"/>
            </a:pPr>
            <a:endParaRPr lang="fr-FR" noProof="0" dirty="0"/>
          </a:p>
        </p:txBody>
      </p:sp>
      <p:sp>
        <p:nvSpPr>
          <p:cNvPr id="4" name="Espace réservé du numéro de diapositive 3">
            <a:extLst>
              <a:ext uri="{FF2B5EF4-FFF2-40B4-BE49-F238E27FC236}">
                <a16:creationId xmlns:a16="http://schemas.microsoft.com/office/drawing/2014/main" id="{BD29CE77-0522-9BDA-2586-368B8842B68C}"/>
              </a:ext>
            </a:extLst>
          </p:cNvPr>
          <p:cNvSpPr>
            <a:spLocks noGrp="1"/>
          </p:cNvSpPr>
          <p:nvPr>
            <p:ph type="sldNum" sz="quarter" idx="5"/>
          </p:nvPr>
        </p:nvSpPr>
        <p:spPr/>
        <p:txBody>
          <a:bodyPr/>
          <a:lstStyle/>
          <a:p>
            <a:fld id="{4AAC869D-95B5-4D28-A680-7F3EB2ADD330}" type="slidenum">
              <a:rPr lang="fr-FR" smtClean="0"/>
              <a:t>14</a:t>
            </a:fld>
            <a:endParaRPr lang="fr-FR"/>
          </a:p>
        </p:txBody>
      </p:sp>
    </p:spTree>
    <p:extLst>
      <p:ext uri="{BB962C8B-B14F-4D97-AF65-F5344CB8AC3E}">
        <p14:creationId xmlns:p14="http://schemas.microsoft.com/office/powerpoint/2010/main" val="1901883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18250-7B4A-EBFC-CED6-7E1DF28F46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E91DC1-EE7C-D679-F783-E2C48672C4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A70753A-CB3E-D8CC-4193-1440C622470D}"/>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In conclusion,</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Thank you for being here today, and I hope to see you at the next webinar, which will cover uploading XML files to EUDAMED.</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You will receive the practical EUDAMED guide at the end of the 8 webinars, or maybe even earlier.</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Feel free to ask me questions or share your comments or counter-proposals in the coming days if you wish. If they are general, I can provide feedback to everyone during the next webinar.</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 Ackomas teams are also available to show you the M2M solution. I'm thinking of Kristina for DACH, Valerio for Italy and Spain and Nicolas for other countries. </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Don't hesitate to reach out to them; they are both wonderful.</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Finally, let me remind you of our contact details.</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Stéphane, Christophe, are there any questions already?</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No? Then, thank you again, everyone, and see you soon with pleasure.</a:t>
            </a:r>
          </a:p>
        </p:txBody>
      </p:sp>
      <p:sp>
        <p:nvSpPr>
          <p:cNvPr id="4" name="Espace réservé du numéro de diapositive 3">
            <a:extLst>
              <a:ext uri="{FF2B5EF4-FFF2-40B4-BE49-F238E27FC236}">
                <a16:creationId xmlns:a16="http://schemas.microsoft.com/office/drawing/2014/main" id="{BE984346-079F-E8AB-DA01-BE93CB12BCA0}"/>
              </a:ext>
            </a:extLst>
          </p:cNvPr>
          <p:cNvSpPr>
            <a:spLocks noGrp="1"/>
          </p:cNvSpPr>
          <p:nvPr>
            <p:ph type="sldNum" sz="quarter" idx="5"/>
          </p:nvPr>
        </p:nvSpPr>
        <p:spPr/>
        <p:txBody>
          <a:bodyPr/>
          <a:lstStyle/>
          <a:p>
            <a:fld id="{4AAC869D-95B5-4D28-A680-7F3EB2ADD330}" type="slidenum">
              <a:rPr lang="fr-FR" smtClean="0"/>
              <a:t>15</a:t>
            </a:fld>
            <a:endParaRPr lang="fr-FR"/>
          </a:p>
        </p:txBody>
      </p:sp>
    </p:spTree>
    <p:extLst>
      <p:ext uri="{BB962C8B-B14F-4D97-AF65-F5344CB8AC3E}">
        <p14:creationId xmlns:p14="http://schemas.microsoft.com/office/powerpoint/2010/main" val="135518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For those who didn't attend the webinar titled 'EUDAMED Project: Understanding the Essentials,' my name is Jean-Philippe Joubert. I'm the Head of Customer Success at Ackomas.</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Over the past 10 years, I've been the Director of Studies at the IT department of a medical device manufacturing group. During that time, I managed a global product reference program, which included projects for building e-catalogs for purchasing groups and publishing to regulatory databases like GUDID, NHS (before Brexit), and EUDAMED.</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I'm passionate about sharing and comparing my experience with yours. I'll give you an honest perspective, though I should mention that a manual solution was never adopted at my previous company; we always used a machine-to-machine approach, just like Ackomas, a leader in this market.</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Ackomas is not just any software company. It's dedicated to healthcare, particularly the medical device industry and regulatory compliance. Its founders are recognized experts in the pharmaceutical and medical device fields.</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Ackomas is a partner of MEDTECH Europe, and I personally attend the meetings in Brussels. The company is also a partner of GS1 Healthcare and ISPE, which is well-known for its GAMP5 and Data Integrity publications</a:t>
            </a:r>
          </a:p>
          <a:p>
            <a:endParaRPr lang="en-US" dirty="0"/>
          </a:p>
        </p:txBody>
      </p:sp>
      <p:sp>
        <p:nvSpPr>
          <p:cNvPr id="4" name="Espace réservé du numéro de diapositive 3"/>
          <p:cNvSpPr>
            <a:spLocks noGrp="1"/>
          </p:cNvSpPr>
          <p:nvPr>
            <p:ph type="sldNum" sz="quarter" idx="5"/>
          </p:nvPr>
        </p:nvSpPr>
        <p:spPr/>
        <p:txBody>
          <a:bodyPr/>
          <a:lstStyle/>
          <a:p>
            <a:fld id="{4AAC869D-95B5-4D28-A680-7F3EB2ADD330}" type="slidenum">
              <a:rPr lang="fr-FR" smtClean="0"/>
              <a:t>2</a:t>
            </a:fld>
            <a:endParaRPr lang="fr-FR"/>
          </a:p>
        </p:txBody>
      </p:sp>
    </p:spTree>
    <p:extLst>
      <p:ext uri="{BB962C8B-B14F-4D97-AF65-F5344CB8AC3E}">
        <p14:creationId xmlns:p14="http://schemas.microsoft.com/office/powerpoint/2010/main" val="248195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EAF94-F07D-0F19-F289-5DD61F516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49BBDE-ACF6-3703-0003-DD32D6AC81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FC5B83-62E3-C63F-E67A-489CE2B7A0D8}"/>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This second webinar is titled “Manually entering your data into EUDAMED”.</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It logically follows last week's webinar, where we discussed some characteristics of an EUDAMED project in 2025. Among them were two key areas (remember?): Data Collection &amp; EUDAMED Data Publication.</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a:solidFill>
                  <a:srgbClr val="242424"/>
                </a:solidFill>
                <a:effectLst/>
                <a:highlight>
                  <a:srgbClr val="FAFAFA"/>
                </a:highlight>
                <a:latin typeface="Poppins" panose="00000500000000000000" pitchFamily="2" charset="0"/>
                <a:cs typeface="Poppins" panose="00000500000000000000" pitchFamily="2" charset="0"/>
              </a:rPr>
              <a:t>Today's </a:t>
            </a:r>
            <a:r>
              <a:rPr lang="en-US" b="0" i="0" dirty="0">
                <a:solidFill>
                  <a:srgbClr val="242424"/>
                </a:solidFill>
                <a:effectLst/>
                <a:highlight>
                  <a:srgbClr val="FAFAFA"/>
                </a:highlight>
                <a:latin typeface="Poppins" panose="00000500000000000000" pitchFamily="2" charset="0"/>
                <a:cs typeface="Poppins" panose="00000500000000000000" pitchFamily="2" charset="0"/>
              </a:rPr>
              <a:t>webinar is the second in a series of 8 webinars, all in English, happening every other Thursday starting today, at 3 PM (CET) during the first half of 2025.</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We've designed them to be 20 to 30 minutes each to get straight to the point.</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This webinar assumes you have a basic understanding of EUDAMED and concepts like Basic UDI-DI or UDI-DI.</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You can ask general questions in the Teams chat tab or contact our Ackomas representatives later for more specific discussions about your case.</a:t>
            </a:r>
          </a:p>
        </p:txBody>
      </p:sp>
      <p:sp>
        <p:nvSpPr>
          <p:cNvPr id="4" name="Espace réservé du numéro de diapositive 3">
            <a:extLst>
              <a:ext uri="{FF2B5EF4-FFF2-40B4-BE49-F238E27FC236}">
                <a16:creationId xmlns:a16="http://schemas.microsoft.com/office/drawing/2014/main" id="{E0ABF99C-081D-6BED-32B8-6A77D3BDD3BF}"/>
              </a:ext>
            </a:extLst>
          </p:cNvPr>
          <p:cNvSpPr>
            <a:spLocks noGrp="1"/>
          </p:cNvSpPr>
          <p:nvPr>
            <p:ph type="sldNum" sz="quarter" idx="5"/>
          </p:nvPr>
        </p:nvSpPr>
        <p:spPr/>
        <p:txBody>
          <a:bodyPr/>
          <a:lstStyle/>
          <a:p>
            <a:fld id="{4AAC869D-95B5-4D28-A680-7F3EB2ADD330}" type="slidenum">
              <a:rPr lang="fr-FR" smtClean="0"/>
              <a:t>3</a:t>
            </a:fld>
            <a:endParaRPr lang="fr-FR"/>
          </a:p>
        </p:txBody>
      </p:sp>
    </p:spTree>
    <p:extLst>
      <p:ext uri="{BB962C8B-B14F-4D97-AF65-F5344CB8AC3E}">
        <p14:creationId xmlns:p14="http://schemas.microsoft.com/office/powerpoint/2010/main" val="387197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These webinars come at a crucial time as we're just 11 months away from the first EUDAMED deadline.</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Today's webinar will mainly focus on:</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 Identifying cases where manual entry shouldn't be overlooked</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 Critically examining manual entry in EUDAMED</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 Sharing some experiences</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 Questioning the viability of the manual EUDAMED solution</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 Identifying alternative solutions to manual entry</a:t>
            </a:r>
          </a:p>
          <a:p>
            <a:endParaRPr lang="en-US" dirty="0"/>
          </a:p>
        </p:txBody>
      </p:sp>
      <p:sp>
        <p:nvSpPr>
          <p:cNvPr id="4" name="Espace réservé du numéro de diapositive 3"/>
          <p:cNvSpPr>
            <a:spLocks noGrp="1"/>
          </p:cNvSpPr>
          <p:nvPr>
            <p:ph type="sldNum" sz="quarter" idx="5"/>
          </p:nvPr>
        </p:nvSpPr>
        <p:spPr/>
        <p:txBody>
          <a:bodyPr/>
          <a:lstStyle/>
          <a:p>
            <a:fld id="{4AAC869D-95B5-4D28-A680-7F3EB2ADD330}" type="slidenum">
              <a:rPr lang="fr-FR" smtClean="0"/>
              <a:t>4</a:t>
            </a:fld>
            <a:endParaRPr lang="fr-FR"/>
          </a:p>
        </p:txBody>
      </p:sp>
    </p:spTree>
    <p:extLst>
      <p:ext uri="{BB962C8B-B14F-4D97-AF65-F5344CB8AC3E}">
        <p14:creationId xmlns:p14="http://schemas.microsoft.com/office/powerpoint/2010/main" val="91776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0F0F9-A4F5-230E-619C-45FE338A7A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EC43C1-0F79-08FD-DB81-ED2C3B8251B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433330D-A35C-F276-76F6-52ECB3FCB255}"/>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I wanted to start this webinar by getting straight to the point and mentioning the essential conditions for direct entry into EUDAMED. These conditions aren't just my whim; they're based on experience and feedback from IT directors and regulatory affairs managers.</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Direct entry into EUDAMED and its production environment can only be considered if the following </a:t>
            </a:r>
            <a:r>
              <a:rPr lang="en-US" b="1" i="0" dirty="0">
                <a:solidFill>
                  <a:srgbClr val="242424"/>
                </a:solidFill>
                <a:effectLst/>
                <a:highlight>
                  <a:srgbClr val="FAFAFA"/>
                </a:highlight>
                <a:latin typeface="Poppins" panose="00000500000000000000" pitchFamily="2" charset="0"/>
                <a:cs typeface="Poppins" panose="00000500000000000000" pitchFamily="2" charset="0"/>
              </a:rPr>
              <a:t>conditions</a:t>
            </a:r>
            <a:r>
              <a:rPr lang="en-US" b="0" i="0" dirty="0">
                <a:solidFill>
                  <a:srgbClr val="242424"/>
                </a:solidFill>
                <a:effectLst/>
                <a:highlight>
                  <a:srgbClr val="FAFAFA"/>
                </a:highlight>
                <a:latin typeface="Poppins" panose="00000500000000000000" pitchFamily="2" charset="0"/>
                <a:cs typeface="Poppins" panose="00000500000000000000" pitchFamily="2" charset="0"/>
              </a:rPr>
              <a:t> are met:</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buFont typeface="Arial" panose="020B0604020202020204" pitchFamily="34" charset="0"/>
              <a:buChar char="•"/>
            </a:pPr>
            <a:r>
              <a:rPr lang="en-US" b="0" i="1" dirty="0">
                <a:solidFill>
                  <a:srgbClr val="242424"/>
                </a:solidFill>
                <a:effectLst/>
                <a:highlight>
                  <a:srgbClr val="FAFAFA"/>
                </a:highlight>
                <a:latin typeface="Poppins" panose="00000500000000000000" pitchFamily="2" charset="0"/>
                <a:cs typeface="Poppins" panose="00000500000000000000" pitchFamily="2" charset="0"/>
              </a:rPr>
              <a:t> </a:t>
            </a:r>
            <a:r>
              <a:rPr lang="en-US" b="0" i="0" dirty="0">
                <a:solidFill>
                  <a:srgbClr val="242424"/>
                </a:solidFill>
                <a:effectLst/>
                <a:highlight>
                  <a:srgbClr val="FAFAFA"/>
                </a:highlight>
                <a:latin typeface="Poppins" panose="00000500000000000000" pitchFamily="2" charset="0"/>
                <a:cs typeface="Poppins" panose="00000500000000000000" pitchFamily="2" charset="0"/>
              </a:rPr>
              <a:t>You're dealing with a limited number of medical devices. This is usually the case when one person, often the regulatory affairs manager, can handle the technical files, data collection, and entry alone. However, it's not ideal for this low-value-added task to occupy their entire day.</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 You don't exceed around 100 UDI-DIs (or 100 GTINs for those using GS1 coding). Remember, the volume of medical devices isn't the same as the volume of UDI-DIs. Often, a multiplier of 2 or 3 is applied when adding UDI-DIs related to packaging.</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I'd add three more conditions that could make this approach tricky if they change over time:</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Not having new products or only a few and not having to manage major changes or only a few: These points would lead to the creation of new UDI-DIs.</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Not planning to enter markets outside the European Union that require similar publications.</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Not being in a rigorous quality approach, as manual entry would make it difficult, if not uncertain.</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 main </a:t>
            </a:r>
            <a:r>
              <a:rPr lang="en-US" b="1" i="0" dirty="0">
                <a:solidFill>
                  <a:srgbClr val="242424"/>
                </a:solidFill>
                <a:effectLst/>
                <a:highlight>
                  <a:srgbClr val="FAFAFA"/>
                </a:highlight>
                <a:latin typeface="Poppins" panose="00000500000000000000" pitchFamily="2" charset="0"/>
                <a:cs typeface="Poppins" panose="00000500000000000000" pitchFamily="2" charset="0"/>
              </a:rPr>
              <a:t>advantages</a:t>
            </a:r>
            <a:r>
              <a:rPr lang="en-US" b="0" i="0" dirty="0">
                <a:solidFill>
                  <a:srgbClr val="242424"/>
                </a:solidFill>
                <a:effectLst/>
                <a:highlight>
                  <a:srgbClr val="FAFAFA"/>
                </a:highlight>
                <a:latin typeface="Poppins" panose="00000500000000000000" pitchFamily="2" charset="0"/>
                <a:cs typeface="Poppins" panose="00000500000000000000" pitchFamily="2" charset="0"/>
              </a:rPr>
              <a:t> of manual entry are the lack of financial investment and an immediately accessible solution. General management, for some reason, underestimates the time needed for data collection and entry. They also believe their data is always excellent quality (quality meaning conforming to definitions and rules, not necessarily accurate).</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Now, let's look at the </a:t>
            </a:r>
            <a:r>
              <a:rPr lang="en-US" b="1" i="0" dirty="0">
                <a:solidFill>
                  <a:srgbClr val="242424"/>
                </a:solidFill>
                <a:effectLst/>
                <a:highlight>
                  <a:srgbClr val="FAFAFA"/>
                </a:highlight>
                <a:latin typeface="Poppins" panose="00000500000000000000" pitchFamily="2" charset="0"/>
                <a:cs typeface="Poppins" panose="00000500000000000000" pitchFamily="2" charset="0"/>
              </a:rPr>
              <a:t>disadvantages</a:t>
            </a:r>
            <a:r>
              <a:rPr lang="en-US" b="0" i="0" dirty="0">
                <a:solidFill>
                  <a:srgbClr val="242424"/>
                </a:solidFill>
                <a:effectLst/>
                <a:highlight>
                  <a:srgbClr val="FAFAFA"/>
                </a:highlight>
                <a:latin typeface="Poppins" panose="00000500000000000000" pitchFamily="2" charset="0"/>
                <a:cs typeface="Poppins" panose="00000500000000000000" pitchFamily="2" charset="0"/>
              </a:rPr>
              <a:t>:</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The first is the need to acquire EUDAMED knowledge internally, unless you hire consultants. This knowledge needs to be documented, and since the EUDAMED database evolves, you need to maintain a minimal watch.</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The second concerns the resources themselves. I've noticed high turnover in the medical device industry, especially among project/product managers and regulatory affairs personnel. These people often have high academic qualifications and won't stay if you ask them to do low-value-added tasks for too long.</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The third is inherently linked to data entry and isn't unique to EUDAMED. Manual entry always means entry errors. In the past, with GUDID, some even had to relabel their products.</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 next two disadvantages are related to the risks involved: poor data updates can lead to market bans and non-compliance issues during audits by notified bodies or regulatory authorities. We could talk about the first audit feedback from the FDA regarding GUDID, but that's another topic.</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1" i="0" dirty="0">
                <a:solidFill>
                  <a:srgbClr val="242424"/>
                </a:solidFill>
                <a:effectLst/>
                <a:highlight>
                  <a:srgbClr val="FAFAFA"/>
                </a:highlight>
                <a:latin typeface="Poppins" panose="00000500000000000000" pitchFamily="2" charset="0"/>
                <a:cs typeface="Poppins" panose="00000500000000000000" pitchFamily="2" charset="0"/>
              </a:rPr>
              <a:t>In short, some small and medium-sized companies with a low volume of medical devices might have a financial interest in manual entry directly on the EUDAMED platform.</a:t>
            </a:r>
          </a:p>
          <a:p>
            <a:pPr marL="0" lvl="0" indent="0">
              <a:buFontTx/>
              <a:buNone/>
            </a:pPr>
            <a:endParaRPr lang="en-US" dirty="0"/>
          </a:p>
        </p:txBody>
      </p:sp>
      <p:sp>
        <p:nvSpPr>
          <p:cNvPr id="4" name="Espace réservé du numéro de diapositive 3">
            <a:extLst>
              <a:ext uri="{FF2B5EF4-FFF2-40B4-BE49-F238E27FC236}">
                <a16:creationId xmlns:a16="http://schemas.microsoft.com/office/drawing/2014/main" id="{862D5E1D-CAB5-1AF1-057F-DD97B35EB9C8}"/>
              </a:ext>
            </a:extLst>
          </p:cNvPr>
          <p:cNvSpPr>
            <a:spLocks noGrp="1"/>
          </p:cNvSpPr>
          <p:nvPr>
            <p:ph type="sldNum" sz="quarter" idx="5"/>
          </p:nvPr>
        </p:nvSpPr>
        <p:spPr/>
        <p:txBody>
          <a:bodyPr/>
          <a:lstStyle/>
          <a:p>
            <a:fld id="{4AAC869D-95B5-4D28-A680-7F3EB2ADD330}" type="slidenum">
              <a:rPr lang="fr-FR" smtClean="0"/>
              <a:t>5</a:t>
            </a:fld>
            <a:endParaRPr lang="fr-FR"/>
          </a:p>
        </p:txBody>
      </p:sp>
    </p:spTree>
    <p:extLst>
      <p:ext uri="{BB962C8B-B14F-4D97-AF65-F5344CB8AC3E}">
        <p14:creationId xmlns:p14="http://schemas.microsoft.com/office/powerpoint/2010/main" val="2402071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FBB6F-B52C-09B3-1397-A36B30086D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D6A1C1D-F8FB-CAD6-7E8E-C01B3BEAA0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8ACDB78-2DD3-A0ED-E52E-02610D93471F}"/>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I've just outlined the conditions, advantages, and disadvantages of manual entry into EUDAMED.</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Some of you might be skeptical about these conditions, so I encourage you to try direct entry into EUDAMED yourselves if you have the time. </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However, understand that these conditions apply only if you don't accept a significant degradation of your standards or values. Otherwise, anything is possible, with corresponding consequences.</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Let me take a step forward and show you how I arrived at these conditions, advantages, and disadvantages.</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First, let's look at the prerequisites for such entry, because you can't just enter data into EUDAMED on a whim... maybe for testing, but not in real life, not in production.</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There's one important prerequisite, regardless of the approach: understanding the scope of EUDAMED. There are real questions to consider, such as creating SRNs in the Actors module and potentially creating new UDI-DIs to comply with EUDAMED rules. For example, do you know the EUDAMED rule that prohibits duplicate UDI-DIs in higher packaging level declarations, which might require you to create new UDI-DIs for EUDAMED?</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Let's look at the other prerequisites specific to the direct approach:</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Training on the EUDAMED platform (playground)</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Collecting EUDAMED data in a dedicated Excel file. Why? Because the Excel file provided by EUDAMED isn't usable, and you can't enter data into EUDAMED without support. You'll understand why shortly.</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Validating the data entered in Excel, especially if you give this task to a temp or an intern. This is from experience!</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Describing the governance, process, and procedures followed</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Identifying the company in the EUDAMED Actors module. This step should have been completed for most medical device companies by now.</a:t>
            </a:r>
          </a:p>
          <a:p>
            <a:pPr algn="l">
              <a:buFont typeface="Arial" panose="020B0604020202020204" pitchFamily="34" charset="0"/>
              <a:buChar char="•"/>
            </a:pPr>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1" i="0" dirty="0">
                <a:solidFill>
                  <a:srgbClr val="242424"/>
                </a:solidFill>
                <a:effectLst/>
                <a:highlight>
                  <a:srgbClr val="FAFAFA"/>
                </a:highlight>
                <a:latin typeface="Poppins" panose="00000500000000000000" pitchFamily="2" charset="0"/>
                <a:cs typeface="Poppins" panose="00000500000000000000" pitchFamily="2" charset="0"/>
              </a:rPr>
              <a:t>In summary, I'm talking about the most basic approach, data entry, but you can see that it involves prerequisites that are hardly optional.</a:t>
            </a:r>
          </a:p>
        </p:txBody>
      </p:sp>
      <p:sp>
        <p:nvSpPr>
          <p:cNvPr id="4" name="Espace réservé du numéro de diapositive 3">
            <a:extLst>
              <a:ext uri="{FF2B5EF4-FFF2-40B4-BE49-F238E27FC236}">
                <a16:creationId xmlns:a16="http://schemas.microsoft.com/office/drawing/2014/main" id="{9F17BAF7-06F5-5517-DC99-79CF449F476D}"/>
              </a:ext>
            </a:extLst>
          </p:cNvPr>
          <p:cNvSpPr>
            <a:spLocks noGrp="1"/>
          </p:cNvSpPr>
          <p:nvPr>
            <p:ph type="sldNum" sz="quarter" idx="5"/>
          </p:nvPr>
        </p:nvSpPr>
        <p:spPr/>
        <p:txBody>
          <a:bodyPr/>
          <a:lstStyle/>
          <a:p>
            <a:fld id="{4AAC869D-95B5-4D28-A680-7F3EB2ADD330}" type="slidenum">
              <a:rPr lang="fr-FR" smtClean="0"/>
              <a:t>6</a:t>
            </a:fld>
            <a:endParaRPr lang="fr-FR"/>
          </a:p>
        </p:txBody>
      </p:sp>
    </p:spTree>
    <p:extLst>
      <p:ext uri="{BB962C8B-B14F-4D97-AF65-F5344CB8AC3E}">
        <p14:creationId xmlns:p14="http://schemas.microsoft.com/office/powerpoint/2010/main" val="1326180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B833F-BC1D-CD43-0CC7-286CC8AA36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670864-5698-DF78-B668-91B8FAEEC7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4E1D07-1BF8-CFCC-95E7-EFBA109A927E}"/>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With the prerequisites given and assumed to be completed...</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You need to register as a data entry operator on the playground environment (to practice safely) and on the production environment. I'm not talking about the Actors module and the four types of actors, right? </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This is a relatively quick activity since it starts from the EUDAMED platform and involves an exchange between your EUDAMED administrator (yours) and yourself.</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We'll cover roles and responsibilities, and more broadly, governance around EUDAMED and product data governance in another webinar. That's not the focus of today's webinar.</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For today's topic, two roles are involved besides the EUDAMED administrator:</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The data steward</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The data entry operator</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Often, and I think some of you will relate, these two roles are performed by the same person</a:t>
            </a:r>
          </a:p>
          <a:p>
            <a:endParaRPr lang="en-US" dirty="0"/>
          </a:p>
          <a:p>
            <a:endParaRPr lang="en-US" dirty="0"/>
          </a:p>
          <a:p>
            <a:endParaRPr lang="en-US" dirty="0"/>
          </a:p>
          <a:p>
            <a:endParaRPr lang="en-US" dirty="0"/>
          </a:p>
        </p:txBody>
      </p:sp>
      <p:sp>
        <p:nvSpPr>
          <p:cNvPr id="4" name="Espace réservé du numéro de diapositive 3">
            <a:extLst>
              <a:ext uri="{FF2B5EF4-FFF2-40B4-BE49-F238E27FC236}">
                <a16:creationId xmlns:a16="http://schemas.microsoft.com/office/drawing/2014/main" id="{1C0719ED-F7A6-747D-6839-ECB4E60A64AE}"/>
              </a:ext>
            </a:extLst>
          </p:cNvPr>
          <p:cNvSpPr>
            <a:spLocks noGrp="1"/>
          </p:cNvSpPr>
          <p:nvPr>
            <p:ph type="sldNum" sz="quarter" idx="5"/>
          </p:nvPr>
        </p:nvSpPr>
        <p:spPr/>
        <p:txBody>
          <a:bodyPr/>
          <a:lstStyle/>
          <a:p>
            <a:fld id="{4AAC869D-95B5-4D28-A680-7F3EB2ADD330}" type="slidenum">
              <a:rPr lang="fr-FR" smtClean="0"/>
              <a:t>7</a:t>
            </a:fld>
            <a:endParaRPr lang="fr-FR"/>
          </a:p>
        </p:txBody>
      </p:sp>
    </p:spTree>
    <p:extLst>
      <p:ext uri="{BB962C8B-B14F-4D97-AF65-F5344CB8AC3E}">
        <p14:creationId xmlns:p14="http://schemas.microsoft.com/office/powerpoint/2010/main" val="144324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B409C-B765-8CE9-E3C3-02B1D3460C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AEABAC-2B0E-75FC-9097-BEA553C6DA7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A85F16-8699-C3F7-8AB7-B5D03BF284F6}"/>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Now, let's look at the actual data entry process in EUDAMED. I'm not doing a live demo because it could take too long, and I might lose you if I don't use your products or examples.</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Everything starts with entering a Basic UDI-DI and at least one UDI-DI. You can't have one without the other, at least during creation.</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The Basic UDI-DI is created based on an actor (manufacturer identification).</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You choose the applicable regulation, MDR or IVDR, which opens different attributes. This means you won't know all the attributes right away. This point is important because it can apply to many so-called conditional attributes. For example, on this first screen, selecting "No" for System &amp; Procedure Pack opens "Type of Special Device.“</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From the start, there's a false sense of simplicity. It seems (what's the word?) intuitive, especially when you're playing in the playground (or test) environment and can enter anything. If you insist on this approach, I recommend not ignoring the documentation and reading it thoroughly beforehand.</a:t>
            </a:r>
          </a:p>
          <a:p>
            <a:pPr algn="l"/>
            <a:endParaRPr lang="en-US" b="1" i="0" dirty="0">
              <a:solidFill>
                <a:srgbClr val="242424"/>
              </a:solidFill>
              <a:effectLst/>
              <a:highlight>
                <a:srgbClr val="FAFAFA"/>
              </a:highlight>
              <a:latin typeface="Poppins" panose="00000500000000000000" pitchFamily="2" charset="0"/>
              <a:cs typeface="Poppins" panose="00000500000000000000" pitchFamily="2" charset="0"/>
            </a:endParaRPr>
          </a:p>
          <a:p>
            <a:pPr algn="l"/>
            <a:r>
              <a:rPr lang="en-US" b="1" i="0" dirty="0">
                <a:solidFill>
                  <a:srgbClr val="242424"/>
                </a:solidFill>
                <a:effectLst/>
                <a:highlight>
                  <a:srgbClr val="FAFAFA"/>
                </a:highlight>
                <a:latin typeface="Poppins" panose="00000500000000000000" pitchFamily="2" charset="0"/>
                <a:cs typeface="Poppins" panose="00000500000000000000" pitchFamily="2" charset="0"/>
              </a:rPr>
              <a:t>Once you get the hang of direct entry, you quickly tire of clicking on many attributes, often to deselect them. You have to repeat this for each Basic UDI-DI and each UDI-DI</a:t>
            </a:r>
          </a:p>
        </p:txBody>
      </p:sp>
      <p:sp>
        <p:nvSpPr>
          <p:cNvPr id="4" name="Espace réservé du numéro de diapositive 3">
            <a:extLst>
              <a:ext uri="{FF2B5EF4-FFF2-40B4-BE49-F238E27FC236}">
                <a16:creationId xmlns:a16="http://schemas.microsoft.com/office/drawing/2014/main" id="{3AE1DA23-C499-809A-CDA1-E3DB95A5EBC8}"/>
              </a:ext>
            </a:extLst>
          </p:cNvPr>
          <p:cNvSpPr>
            <a:spLocks noGrp="1"/>
          </p:cNvSpPr>
          <p:nvPr>
            <p:ph type="sldNum" sz="quarter" idx="5"/>
          </p:nvPr>
        </p:nvSpPr>
        <p:spPr/>
        <p:txBody>
          <a:bodyPr/>
          <a:lstStyle/>
          <a:p>
            <a:fld id="{4AAC869D-95B5-4D28-A680-7F3EB2ADD330}" type="slidenum">
              <a:rPr lang="fr-FR" smtClean="0"/>
              <a:t>8</a:t>
            </a:fld>
            <a:endParaRPr lang="fr-FR"/>
          </a:p>
        </p:txBody>
      </p:sp>
    </p:spTree>
    <p:extLst>
      <p:ext uri="{BB962C8B-B14F-4D97-AF65-F5344CB8AC3E}">
        <p14:creationId xmlns:p14="http://schemas.microsoft.com/office/powerpoint/2010/main" val="1927527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85086-77DE-92A2-AD7A-EE54E23974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A29D75-C9EA-AC40-05ED-B3C1A6DB49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88B93B-F415-9CCA-1953-259AC5EE0598}"/>
              </a:ext>
            </a:extLst>
          </p:cNvPr>
          <p:cNvSpPr>
            <a:spLocks noGrp="1"/>
          </p:cNvSpPr>
          <p:nvPr>
            <p:ph type="body" idx="1"/>
          </p:nvPr>
        </p:nvSpPr>
        <p:spPr/>
        <p:txBody>
          <a:bodyPr/>
          <a:lstStyle/>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This isn't a demonstration, and I won't go through all the screens. </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However, I've noted a few additional points for you. </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You might find more if you try it yourself.</a:t>
            </a:r>
          </a:p>
          <a:p>
            <a:pPr algn="l"/>
            <a:r>
              <a:rPr lang="en-US" b="0" i="0" dirty="0">
                <a:solidFill>
                  <a:srgbClr val="242424"/>
                </a:solidFill>
                <a:effectLst/>
                <a:highlight>
                  <a:srgbClr val="FAFAFA"/>
                </a:highlight>
                <a:latin typeface="Poppins" panose="00000500000000000000" pitchFamily="2" charset="0"/>
                <a:cs typeface="Poppins" panose="00000500000000000000" pitchFamily="2" charset="0"/>
              </a:rPr>
              <a:t> Here they are:</a:t>
            </a:r>
          </a:p>
          <a:p>
            <a:pPr algn="l"/>
            <a:endParaRPr lang="en-US" b="0" i="0" dirty="0">
              <a:solidFill>
                <a:srgbClr val="242424"/>
              </a:solidFill>
              <a:effectLst/>
              <a:highlight>
                <a:srgbClr val="FAFAFA"/>
              </a:highlight>
              <a:latin typeface="Poppins" panose="00000500000000000000" pitchFamily="2" charset="0"/>
              <a:cs typeface="Poppins" panose="00000500000000000000" pitchFamily="2" charset="0"/>
            </a:endParaRP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Mandatory attributes are marked with a red asterisk, which I think is quite helpful.</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As I mentioned, you have to go through the same attributes each time. It's tedious, especially when you have to check/uncheck them repeatedly.</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The online definitions are brief and tautological; I've included an example to make this clearer. In short, you won't learn much from them.</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Using the vertical scroll bar is almost mandatory because not all data appears on one screen.</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The step you're on is indicated, but the label is not very clear; I'll let you be the judge of that.</a:t>
            </a:r>
          </a:p>
          <a:p>
            <a:pPr algn="l">
              <a:buFont typeface="Arial" panose="020B0604020202020204" pitchFamily="34" charset="0"/>
              <a:buChar char="•"/>
            </a:pPr>
            <a:r>
              <a:rPr lang="en-US" b="0" i="0" dirty="0">
                <a:solidFill>
                  <a:srgbClr val="242424"/>
                </a:solidFill>
                <a:effectLst/>
                <a:highlight>
                  <a:srgbClr val="FAFAFA"/>
                </a:highlight>
                <a:latin typeface="Poppins" panose="00000500000000000000" pitchFamily="2" charset="0"/>
                <a:cs typeface="Poppins" panose="00000500000000000000" pitchFamily="2" charset="0"/>
              </a:rPr>
              <a:t>Finally, and most importantly, to move to the next step, you must complete all mandatory attributes. That's why your data needs to be ready before you start entering it; otherwise, you'll quickly find yourself making unmanageable back-and-forth trips between data collection and EUDAMED.</a:t>
            </a:r>
          </a:p>
          <a:p>
            <a:endParaRPr lang="en-US" dirty="0"/>
          </a:p>
        </p:txBody>
      </p:sp>
      <p:sp>
        <p:nvSpPr>
          <p:cNvPr id="4" name="Espace réservé du numéro de diapositive 3">
            <a:extLst>
              <a:ext uri="{FF2B5EF4-FFF2-40B4-BE49-F238E27FC236}">
                <a16:creationId xmlns:a16="http://schemas.microsoft.com/office/drawing/2014/main" id="{26FF11C8-BA76-A33B-6132-01D82EDF5982}"/>
              </a:ext>
            </a:extLst>
          </p:cNvPr>
          <p:cNvSpPr>
            <a:spLocks noGrp="1"/>
          </p:cNvSpPr>
          <p:nvPr>
            <p:ph type="sldNum" sz="quarter" idx="5"/>
          </p:nvPr>
        </p:nvSpPr>
        <p:spPr/>
        <p:txBody>
          <a:bodyPr/>
          <a:lstStyle/>
          <a:p>
            <a:fld id="{4AAC869D-95B5-4D28-A680-7F3EB2ADD330}" type="slidenum">
              <a:rPr lang="fr-FR" smtClean="0"/>
              <a:t>9</a:t>
            </a:fld>
            <a:endParaRPr lang="fr-FR"/>
          </a:p>
        </p:txBody>
      </p:sp>
    </p:spTree>
    <p:extLst>
      <p:ext uri="{BB962C8B-B14F-4D97-AF65-F5344CB8AC3E}">
        <p14:creationId xmlns:p14="http://schemas.microsoft.com/office/powerpoint/2010/main" val="1195038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4400" spc="-50" baseline="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stStyle>
          <a:p>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000" cap="all" spc="200" baseline="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fld id="{82394606-B1E1-4B4F-8CFF-541081581911}" type="datetime1">
              <a:rPr lang="fr-FR" smtClean="0"/>
              <a:pPr/>
              <a:t>28/01/2025</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AA38366E-C6B4-4292-B86D-1F91FF5AD73A}"/>
              </a:ext>
            </a:extLst>
          </p:cNvPr>
          <p:cNvPicPr>
            <a:picLocks noChangeAspect="1"/>
          </p:cNvPicPr>
          <p:nvPr userDrawn="1"/>
        </p:nvPicPr>
        <p:blipFill rotWithShape="1">
          <a:blip r:embed="rId2">
            <a:alphaModFix amt="35000"/>
          </a:blip>
          <a:srcRect t="35202" b="26120"/>
          <a:stretch/>
        </p:blipFill>
        <p:spPr>
          <a:xfrm>
            <a:off x="2460639" y="1"/>
            <a:ext cx="7267575" cy="1581150"/>
          </a:xfrm>
          <a:prstGeom prst="rect">
            <a:avLst/>
          </a:prstGeom>
        </p:spPr>
      </p:pic>
    </p:spTree>
    <p:extLst>
      <p:ext uri="{BB962C8B-B14F-4D97-AF65-F5344CB8AC3E}">
        <p14:creationId xmlns:p14="http://schemas.microsoft.com/office/powerpoint/2010/main" val="3200179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938CA041-E5BE-40E8-96D5-3B321FB22460}" type="datetime1">
              <a:rPr lang="fr-FR" smtClean="0"/>
              <a:pPr/>
              <a:t>28/01/2025</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10536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latin typeface="Calibri" panose="020F0502020204030204" pitchFamily="34" charset="0"/>
              <a:cs typeface="Calibri" panose="020F0502020204030204" pitchFamily="34" charset="0"/>
            </a:endParaRPr>
          </a:p>
        </p:txBody>
      </p:sp>
      <p:sp>
        <p:nvSpPr>
          <p:cNvPr id="8" name="Rectangle 7"/>
          <p:cNvSpPr/>
          <p:nvPr/>
        </p:nvSpPr>
        <p:spPr>
          <a:xfrm>
            <a:off x="15" y="6334316"/>
            <a:ext cx="12188825" cy="640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lvl1pPr>
              <a:defRPr>
                <a:latin typeface="Calibri" panose="020F0502020204030204" pitchFamily="34" charset="0"/>
                <a:cs typeface="Calibri" panose="020F0502020204030204" pitchFamily="34" charset="0"/>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9A9AEAA6-A9F6-4A83-98D4-F8CC00E30F1F}" type="datetime1">
              <a:rPr lang="fr-FR" smtClean="0"/>
              <a:pPr/>
              <a:t>28/01/2025</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61937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7693" y="129945"/>
            <a:ext cx="10058400" cy="764494"/>
          </a:xfrm>
        </p:spPr>
        <p:txBody>
          <a:bodyPr/>
          <a:lstStyle>
            <a:lvl1pPr marL="0">
              <a:defRPr>
                <a:solidFill>
                  <a:schemeClr val="tx1"/>
                </a:solidFill>
                <a:latin typeface="Calibri" panose="020F0502020204030204" pitchFamily="34" charset="0"/>
                <a:cs typeface="Calibri" panose="020F0502020204030204" pitchFamily="34" charset="0"/>
              </a:defRPr>
            </a:lvl1pPr>
          </a:lstStyle>
          <a:p>
            <a:r>
              <a:rPr lang="fr-FR" dirty="0"/>
              <a:t>Modifiez le style du titre</a:t>
            </a:r>
            <a:endParaRPr lang="en-US" dirty="0"/>
          </a:p>
        </p:txBody>
      </p:sp>
      <p:sp>
        <p:nvSpPr>
          <p:cNvPr id="3" name="Content Placeholder 2"/>
          <p:cNvSpPr>
            <a:spLocks noGrp="1"/>
          </p:cNvSpPr>
          <p:nvPr>
            <p:ph idx="1"/>
          </p:nvPr>
        </p:nvSpPr>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60827C61-3662-46F7-A004-5E39DC3EC324}" type="datetime1">
              <a:rPr lang="fr-FR" smtClean="0"/>
              <a:pPr/>
              <a:t>28/01/2025</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a:xfrm>
            <a:off x="8848726" y="6459785"/>
            <a:ext cx="2363758" cy="365125"/>
          </a:xfrm>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87541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600" b="0">
                <a:solidFill>
                  <a:schemeClr val="tx1">
                    <a:lumMod val="85000"/>
                    <a:lumOff val="15000"/>
                  </a:schemeClr>
                </a:solidFill>
                <a:latin typeface="Calibri" panose="020F0502020204030204" pitchFamily="34" charset="0"/>
                <a:cs typeface="Calibri" panose="020F0502020204030204" pitchFamily="34" charset="0"/>
              </a:defRPr>
            </a:lvl1pPr>
          </a:lstStyle>
          <a:p>
            <a:r>
              <a:rPr lang="fr-FR" dirty="0"/>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000" cap="all" spc="200" baseline="0">
                <a:solidFill>
                  <a:schemeClr val="tx2"/>
                </a:solidFill>
                <a:latin typeface="Calibri" panose="020F0502020204030204" pitchFamily="34" charset="0"/>
                <a:ea typeface="Open Sans" pitchFamily="2"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11279E8E-9217-4A60-9AF4-7831AABF7412}" type="datetime1">
              <a:rPr lang="fr-FR" smtClean="0"/>
              <a:pPr/>
              <a:t>28/01/2025</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22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79" y="1845734"/>
            <a:ext cx="4937760" cy="402336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C3E7A092-A145-417E-9F3B-F900B9BBECF4}" type="datetime1">
              <a:rPr lang="fr-FR" smtClean="0"/>
              <a:pPr/>
              <a:t>28/01/2025</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
        <p:nvSpPr>
          <p:cNvPr id="9" name="Title Placeholder 1">
            <a:extLst>
              <a:ext uri="{FF2B5EF4-FFF2-40B4-BE49-F238E27FC236}">
                <a16:creationId xmlns:a16="http://schemas.microsoft.com/office/drawing/2014/main" id="{CEBBE192-A5C7-48A4-AB5A-05E32143B9E2}"/>
              </a:ext>
            </a:extLst>
          </p:cNvPr>
          <p:cNvSpPr>
            <a:spLocks noGrp="1"/>
          </p:cNvSpPr>
          <p:nvPr>
            <p:ph type="title"/>
          </p:nvPr>
        </p:nvSpPr>
        <p:spPr>
          <a:xfrm>
            <a:off x="257694" y="75439"/>
            <a:ext cx="10058400" cy="764494"/>
          </a:xfrm>
          <a:prstGeom prst="rect">
            <a:avLst/>
          </a:prstGeom>
        </p:spPr>
        <p:txBody>
          <a:bodyPr vert="horz" lIns="91440" tIns="45720" rIns="91440" bIns="45720" rtlCol="0" anchor="b">
            <a:normAutofit/>
          </a:bodyPr>
          <a:lstStyle>
            <a:lvl1pPr>
              <a:defRPr>
                <a:latin typeface="Calibri" panose="020F0502020204030204" pitchFamily="34" charset="0"/>
                <a:cs typeface="Calibri" panose="020F050202020403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81419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9469" y="1430416"/>
            <a:ext cx="4937760" cy="736282"/>
          </a:xfrm>
        </p:spPr>
        <p:txBody>
          <a:bodyPr lIns="91440" rIns="91440" anchor="ctr">
            <a:normAutofit/>
          </a:bodyPr>
          <a:lstStyle>
            <a:lvl1pPr marL="0" indent="0">
              <a:buNone/>
              <a:defRPr sz="2000" b="0" cap="all" baseline="0">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919469" y="2166698"/>
            <a:ext cx="4937760" cy="33782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40109" y="1430416"/>
            <a:ext cx="4937760" cy="736282"/>
          </a:xfrm>
        </p:spPr>
        <p:txBody>
          <a:bodyPr lIns="91440" rIns="91440" anchor="ctr">
            <a:normAutofit/>
          </a:bodyPr>
          <a:lstStyle>
            <a:lvl1pPr marL="0" indent="0">
              <a:buNone/>
              <a:defRPr sz="2000" b="0" cap="all" baseline="0">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040109" y="2166698"/>
            <a:ext cx="4937760" cy="33782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49C8080-D18B-4EFA-8370-7973347B7D39}" type="datetime1">
              <a:rPr lang="fr-FR" smtClean="0"/>
              <a:pPr/>
              <a:t>28/01/2025</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
        <p:nvSpPr>
          <p:cNvPr id="11" name="Title Placeholder 1">
            <a:extLst>
              <a:ext uri="{FF2B5EF4-FFF2-40B4-BE49-F238E27FC236}">
                <a16:creationId xmlns:a16="http://schemas.microsoft.com/office/drawing/2014/main" id="{732B5E78-CC4B-49B0-B345-6302A21B62FB}"/>
              </a:ext>
            </a:extLst>
          </p:cNvPr>
          <p:cNvSpPr>
            <a:spLocks noGrp="1"/>
          </p:cNvSpPr>
          <p:nvPr>
            <p:ph type="title"/>
          </p:nvPr>
        </p:nvSpPr>
        <p:spPr>
          <a:xfrm>
            <a:off x="257694" y="75439"/>
            <a:ext cx="10058400" cy="764494"/>
          </a:xfrm>
          <a:prstGeom prst="rect">
            <a:avLst/>
          </a:prstGeom>
        </p:spPr>
        <p:txBody>
          <a:bodyPr vert="horz" lIns="91440" tIns="45720" rIns="91440" bIns="45720" rtlCol="0" anchor="b">
            <a:normAutofit/>
          </a:bodyPr>
          <a:lstStyle>
            <a:lvl1pPr>
              <a:defRPr>
                <a:latin typeface="Calibri" panose="020F0502020204030204" pitchFamily="34" charset="0"/>
                <a:cs typeface="Calibri" panose="020F050202020403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324244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F7383C09-ABA9-481C-8B07-3C53E6A528B7}" type="datetime1">
              <a:rPr lang="fr-FR" smtClean="0"/>
              <a:pPr/>
              <a:t>28/01/2025</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781108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AA0D810D-F54A-4F04-B432-DE4D4CB432B9}" type="datetime1">
              <a:rPr lang="fr-FR" smtClean="0"/>
              <a:pPr/>
              <a:t>28/01/2025</a:t>
            </a:fld>
            <a:endParaRPr lang="en-US" dirty="0"/>
          </a:p>
        </p:txBody>
      </p:sp>
      <p:sp>
        <p:nvSpPr>
          <p:cNvPr id="8" name="Footer Placeholder 7"/>
          <p:cNvSpPr>
            <a:spLocks noGrp="1"/>
          </p:cNvSpPr>
          <p:nvPr>
            <p:ph type="ftr" sz="quarter" idx="11"/>
          </p:nvPr>
        </p:nvSpPr>
        <p:spPr/>
        <p:txBody>
          <a:bodyPr/>
          <a:lstStyle>
            <a:lvl1pPr>
              <a:defRPr>
                <a:solidFill>
                  <a:srgbClr val="FFFFFF"/>
                </a:solidFill>
                <a:latin typeface="Calibri" panose="020F0502020204030204" pitchFamily="34" charset="0"/>
                <a:cs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120460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latin typeface="Calibri" panose="020F0502020204030204" pitchFamily="34" charset="0"/>
                <a:cs typeface="Calibri" panose="020F0502020204030204" pitchFamily="34" charset="0"/>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atin typeface="Calibri" panose="020F0502020204030204" pitchFamily="34" charset="0"/>
                <a:cs typeface="Calibri" panose="020F0502020204030204" pitchFamily="34" charset="0"/>
              </a:defRPr>
            </a:lvl1pPr>
          </a:lstStyle>
          <a:p>
            <a:fld id="{A3C16CD8-11F3-4997-9D23-989CB3F4CEC5}" type="datetime1">
              <a:rPr lang="fr-FR" smtClean="0"/>
              <a:pPr/>
              <a:t>28/01/2025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80293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dirty="0">
              <a:latin typeface="Calibri" panose="020F0502020204030204" pitchFamily="34" charset="0"/>
              <a:cs typeface="Calibri" panose="020F0502020204030204" pitchFamily="34" charset="0"/>
            </a:endParaRPr>
          </a:p>
        </p:txBody>
      </p:sp>
      <p:sp>
        <p:nvSpPr>
          <p:cNvPr id="9" name="Rectangle 8"/>
          <p:cNvSpPr/>
          <p:nvPr/>
        </p:nvSpPr>
        <p:spPr>
          <a:xfrm>
            <a:off x="15" y="4915076"/>
            <a:ext cx="12188825" cy="6400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latin typeface="Calibri" panose="020F0502020204030204" pitchFamily="34" charset="0"/>
                <a:cs typeface="Calibri" panose="020F0502020204030204" pitchFamily="34" charset="0"/>
              </a:defRPr>
            </a:lvl1pPr>
          </a:lstStyle>
          <a:p>
            <a:r>
              <a:rPr lang="fr-FR"/>
              <a:t>Modifiez le style du titre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4FF251AE-6E8B-45C3-93EE-0B81EDDD9AAD}" type="datetime1">
              <a:rPr lang="fr-FR" smtClean="0"/>
              <a:pPr/>
              <a:t>28/01/2025</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4FAB73BC-B049-4115-A692-8D63A059BFB8}" type="slidenum">
              <a:rPr lang="en-US" smtClean="0"/>
              <a:pPr/>
              <a:t>‹N°›</a:t>
            </a:fld>
            <a:endParaRPr lang="en-US" dirty="0"/>
          </a:p>
        </p:txBody>
      </p:sp>
      <p:pic>
        <p:nvPicPr>
          <p:cNvPr id="10" name="Image 9">
            <a:extLst>
              <a:ext uri="{FF2B5EF4-FFF2-40B4-BE49-F238E27FC236}">
                <a16:creationId xmlns:a16="http://schemas.microsoft.com/office/drawing/2014/main" id="{9BC9017C-32AC-4C36-9E86-064B6D6B8B93}"/>
              </a:ext>
            </a:extLst>
          </p:cNvPr>
          <p:cNvPicPr>
            <a:picLocks noChangeAspect="1"/>
          </p:cNvPicPr>
          <p:nvPr userDrawn="1"/>
        </p:nvPicPr>
        <p:blipFill rotWithShape="1">
          <a:blip r:embed="rId2">
            <a:alphaModFix amt="35000"/>
          </a:blip>
          <a:srcRect t="35202" b="26120"/>
          <a:stretch/>
        </p:blipFill>
        <p:spPr>
          <a:xfrm>
            <a:off x="2462213" y="2638425"/>
            <a:ext cx="7267575" cy="1581150"/>
          </a:xfrm>
          <a:prstGeom prst="rect">
            <a:avLst/>
          </a:prstGeom>
        </p:spPr>
      </p:pic>
    </p:spTree>
    <p:extLst>
      <p:ext uri="{BB962C8B-B14F-4D97-AF65-F5344CB8AC3E}">
        <p14:creationId xmlns:p14="http://schemas.microsoft.com/office/powerpoint/2010/main" val="2679044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7693" y="132970"/>
            <a:ext cx="10058400" cy="764494"/>
          </a:xfrm>
          <a:prstGeom prst="rect">
            <a:avLst/>
          </a:prstGeom>
        </p:spPr>
        <p:txBody>
          <a:bodyPr vert="horz" lIns="91440" tIns="45720" rIns="91440" bIns="45720" rtlCol="0" anchor="b">
            <a:normAutofit/>
          </a:bodyPr>
          <a:lstStyle/>
          <a:p>
            <a:r>
              <a:rPr lang="fr-FR" dirty="0"/>
              <a:t>Modifiez le style du titre</a:t>
            </a:r>
            <a:endParaRPr lang="en-US" dirty="0"/>
          </a:p>
        </p:txBody>
      </p:sp>
      <p:sp>
        <p:nvSpPr>
          <p:cNvPr id="3" name="Text Placeholder 2"/>
          <p:cNvSpPr>
            <a:spLocks noGrp="1"/>
          </p:cNvSpPr>
          <p:nvPr>
            <p:ph type="body" idx="1"/>
          </p:nvPr>
        </p:nvSpPr>
        <p:spPr>
          <a:xfrm>
            <a:off x="257693" y="1015433"/>
            <a:ext cx="11795761" cy="520236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6D887C0-7671-4F32-ADE6-AA7054CCF87F}" type="datetime1">
              <a:rPr lang="fr-FR" smtClean="0"/>
              <a:t>28/01/2025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‹N°›</a:t>
            </a:fld>
            <a:endParaRPr lang="en-US" dirty="0"/>
          </a:p>
        </p:txBody>
      </p:sp>
      <p:cxnSp>
        <p:nvCxnSpPr>
          <p:cNvPr id="10" name="Straight Connector 9"/>
          <p:cNvCxnSpPr>
            <a:cxnSpLocks/>
          </p:cNvCxnSpPr>
          <p:nvPr/>
        </p:nvCxnSpPr>
        <p:spPr>
          <a:xfrm>
            <a:off x="257694" y="956448"/>
            <a:ext cx="117957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D498BA7D-8F1F-431D-B729-11230D30E26F}"/>
              </a:ext>
            </a:extLst>
          </p:cNvPr>
          <p:cNvPicPr>
            <a:picLocks noChangeAspect="1"/>
          </p:cNvPicPr>
          <p:nvPr userDrawn="1"/>
        </p:nvPicPr>
        <p:blipFill>
          <a:blip r:embed="rId13">
            <a:alphaModFix/>
          </a:blip>
          <a:stretch>
            <a:fillRect/>
          </a:stretch>
        </p:blipFill>
        <p:spPr>
          <a:xfrm>
            <a:off x="10769444" y="222279"/>
            <a:ext cx="1041556" cy="585876"/>
          </a:xfrm>
          <a:prstGeom prst="rect">
            <a:avLst/>
          </a:prstGeom>
        </p:spPr>
      </p:pic>
    </p:spTree>
    <p:extLst>
      <p:ext uri="{BB962C8B-B14F-4D97-AF65-F5344CB8AC3E}">
        <p14:creationId xmlns:p14="http://schemas.microsoft.com/office/powerpoint/2010/main" val="284865235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Open Sans" pitchFamily="2" charset="0"/>
          <a:ea typeface="Open Sans" pitchFamily="2" charset="0"/>
          <a:cs typeface="Open Sans" pitchFamily="2"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Open Sans" pitchFamily="2" charset="0"/>
          <a:ea typeface="Open Sans" pitchFamily="2" charset="0"/>
          <a:cs typeface="Open Sans" pitchFamily="2"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lumMod val="75000"/>
              <a:lumOff val="25000"/>
            </a:schemeClr>
          </a:solidFill>
          <a:latin typeface="Open Sans" pitchFamily="2" charset="0"/>
          <a:ea typeface="Open Sans" pitchFamily="2" charset="0"/>
          <a:cs typeface="Open Sans" pitchFamily="2"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pxhere.com/fr/photo/157033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pxhere.com/en/photo/103142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xhere.com/ko/photo/547742"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hyperlink" Target="http://commons.wikimedia.org/wiki/File:Deletion_icon.svg" TargetMode="External"/><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hyperlink" Target="mailto:contact@ackomas.com" TargetMode="External"/><Relationship Id="rId10" Type="http://schemas.openxmlformats.org/officeDocument/2006/relationships/image" Target="../media/image9.png"/><Relationship Id="rId4" Type="http://schemas.openxmlformats.org/officeDocument/2006/relationships/hyperlink" Target="https://creativecommons.org/licenses/by-sa/3.0/" TargetMode="External"/><Relationship Id="rId9" Type="http://schemas.openxmlformats.org/officeDocument/2006/relationships/hyperlink" Target="https://www.the-generous-husband.com/2014/12/23/the-gift-of-thanks-2/"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hyperlink" Target="https://www.linkedin.com/in/jean-philippe-joubert-5a6013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ackomas.com/" TargetMode="External"/><Relationship Id="rId5" Type="http://schemas.openxmlformats.org/officeDocument/2006/relationships/hyperlink" Target="mailto:jpjoubert@ackomas.com"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ixabay.com/de/illustrations/checkliste-zu-tun-aktivit%C3%A4ten-boxen-1766064/"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pixabay.com/fr/cible-observations-2486526/"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urses.lumenlearning.com/suny-esc-wm-englishcomposition1/chapter/issue-and-argument-defini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svgsilh.com/fr/607d8b/image/1226182.html" TargetMode="Externa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6448C-498E-436B-9456-92A7CF078B5B}"/>
              </a:ext>
            </a:extLst>
          </p:cNvPr>
          <p:cNvSpPr>
            <a:spLocks noGrp="1"/>
          </p:cNvSpPr>
          <p:nvPr>
            <p:ph type="ctrTitle"/>
          </p:nvPr>
        </p:nvSpPr>
        <p:spPr/>
        <p:txBody>
          <a:bodyPr/>
          <a:lstStyle/>
          <a:p>
            <a:r>
              <a:rPr lang="en-US" dirty="0">
                <a:latin typeface="Poppins" panose="00000500000000000000" pitchFamily="2" charset="0"/>
                <a:cs typeface="Poppins" panose="00000500000000000000" pitchFamily="2" charset="0"/>
              </a:rPr>
              <a:t>Manually</a:t>
            </a:r>
            <a:r>
              <a:rPr lang="en-US" sz="4400" noProof="0" dirty="0">
                <a:latin typeface="Poppins" panose="00000500000000000000" pitchFamily="2" charset="0"/>
                <a:cs typeface="Poppins" panose="00000500000000000000" pitchFamily="2" charset="0"/>
              </a:rPr>
              <a:t> Entering Your Data into EUDAMED?</a:t>
            </a:r>
            <a:endParaRPr lang="fr-FR" dirty="0">
              <a:latin typeface="Poppins" panose="00000500000000000000" pitchFamily="2" charset="0"/>
              <a:cs typeface="Poppins" panose="00000500000000000000" pitchFamily="2" charset="0"/>
            </a:endParaRPr>
          </a:p>
        </p:txBody>
      </p:sp>
      <p:sp>
        <p:nvSpPr>
          <p:cNvPr id="3" name="Sous-titre 2">
            <a:extLst>
              <a:ext uri="{FF2B5EF4-FFF2-40B4-BE49-F238E27FC236}">
                <a16:creationId xmlns:a16="http://schemas.microsoft.com/office/drawing/2014/main" id="{6DF2C71F-09A1-4F6F-9D41-AD51840FAB7C}"/>
              </a:ext>
            </a:extLst>
          </p:cNvPr>
          <p:cNvSpPr>
            <a:spLocks noGrp="1"/>
          </p:cNvSpPr>
          <p:nvPr>
            <p:ph type="subTitle" idx="1"/>
          </p:nvPr>
        </p:nvSpPr>
        <p:spPr/>
        <p:txBody>
          <a:bodyPr>
            <a:normAutofit fontScale="92500" lnSpcReduction="20000"/>
          </a:bodyPr>
          <a:lstStyle/>
          <a:p>
            <a:r>
              <a:rPr lang="fr-FR" dirty="0">
                <a:latin typeface="Poppins" panose="00000500000000000000" pitchFamily="2" charset="0"/>
                <a:cs typeface="Poppins" panose="00000500000000000000" pitchFamily="2" charset="0"/>
              </a:rPr>
              <a:t>ACKOMAS Webinars Ackomas 2/8</a:t>
            </a:r>
          </a:p>
          <a:p>
            <a:r>
              <a:rPr lang="fr-FR" dirty="0">
                <a:latin typeface="Poppins" panose="00000500000000000000" pitchFamily="2" charset="0"/>
                <a:cs typeface="Poppins" panose="00000500000000000000" pitchFamily="2" charset="0"/>
              </a:rPr>
              <a:t>Q1-2025 – Thursday, </a:t>
            </a:r>
            <a:r>
              <a:rPr lang="fr-FR" dirty="0" err="1">
                <a:latin typeface="Poppins" panose="00000500000000000000" pitchFamily="2" charset="0"/>
                <a:cs typeface="Poppins" panose="00000500000000000000" pitchFamily="2" charset="0"/>
              </a:rPr>
              <a:t>January</a:t>
            </a:r>
            <a:r>
              <a:rPr lang="fr-FR" dirty="0">
                <a:latin typeface="Poppins" panose="00000500000000000000" pitchFamily="2" charset="0"/>
                <a:cs typeface="Poppins" panose="00000500000000000000" pitchFamily="2" charset="0"/>
              </a:rPr>
              <a:t>  30 2025</a:t>
            </a:r>
          </a:p>
          <a:p>
            <a:r>
              <a:rPr lang="fr-FR" dirty="0">
                <a:latin typeface="Poppins" panose="00000500000000000000" pitchFamily="2" charset="0"/>
                <a:cs typeface="Poppins" panose="00000500000000000000" pitchFamily="2" charset="0"/>
              </a:rPr>
              <a:t>English Version</a:t>
            </a:r>
          </a:p>
        </p:txBody>
      </p:sp>
    </p:spTree>
    <p:extLst>
      <p:ext uri="{BB962C8B-B14F-4D97-AF65-F5344CB8AC3E}">
        <p14:creationId xmlns:p14="http://schemas.microsoft.com/office/powerpoint/2010/main" val="2142919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E6EB3-81CB-63A4-C398-73A776A011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4C2DD33-7C5B-1EE9-AC60-8FC519DEA88A}"/>
              </a:ext>
            </a:extLst>
          </p:cNvPr>
          <p:cNvSpPr>
            <a:spLocks noGrp="1"/>
          </p:cNvSpPr>
          <p:nvPr>
            <p:ph type="title"/>
          </p:nvPr>
        </p:nvSpPr>
        <p:spPr>
          <a:xfrm>
            <a:off x="233680" y="148796"/>
            <a:ext cx="10058400" cy="748454"/>
          </a:xfrm>
        </p:spPr>
        <p:txBody>
          <a:bodyPr>
            <a:normAutofit/>
          </a:bodyPr>
          <a:lstStyle/>
          <a:p>
            <a:r>
              <a:rPr lang="en-US" sz="2400" dirty="0">
                <a:latin typeface="Poppins" panose="00000500000000000000" pitchFamily="2" charset="0"/>
                <a:cs typeface="Poppins" panose="00000500000000000000" pitchFamily="2" charset="0"/>
              </a:rPr>
              <a:t>Webinar 2/8 : Manually Entering Your Data into EUDAMED</a:t>
            </a:r>
            <a:r>
              <a:rPr lang="en-US" sz="2400" noProof="0" dirty="0">
                <a:latin typeface="Poppins" panose="00000500000000000000" pitchFamily="2" charset="0"/>
                <a:cs typeface="Poppins" panose="00000500000000000000" pitchFamily="2" charset="0"/>
              </a:rPr>
              <a:t>?</a:t>
            </a:r>
            <a:br>
              <a:rPr lang="fr-FR" sz="2400" b="1" noProof="0" dirty="0">
                <a:latin typeface="Poppins" panose="00000500000000000000" pitchFamily="2" charset="0"/>
                <a:cs typeface="Poppins" panose="00000500000000000000" pitchFamily="2" charset="0"/>
              </a:rPr>
            </a:br>
            <a:r>
              <a:rPr lang="en-US" sz="2400" b="1" dirty="0">
                <a:latin typeface="Poppins" panose="00000500000000000000" pitchFamily="2" charset="0"/>
                <a:cs typeface="Poppins" panose="00000500000000000000" pitchFamily="2" charset="0"/>
              </a:rPr>
              <a:t>Step 2: Change Your Data into EUDAMED (Example 3)</a:t>
            </a:r>
            <a:endParaRPr lang="fr-FR" sz="2400" b="1" dirty="0">
              <a:latin typeface="Poppins" panose="00000500000000000000" pitchFamily="2" charset="0"/>
              <a:cs typeface="Poppins" panose="00000500000000000000" pitchFamily="2" charset="0"/>
            </a:endParaRPr>
          </a:p>
        </p:txBody>
      </p:sp>
      <p:sp>
        <p:nvSpPr>
          <p:cNvPr id="11" name="Espace réservé du contenu 4">
            <a:extLst>
              <a:ext uri="{FF2B5EF4-FFF2-40B4-BE49-F238E27FC236}">
                <a16:creationId xmlns:a16="http://schemas.microsoft.com/office/drawing/2014/main" id="{7D2F0D80-F06D-5FAD-3460-E768082B86D8}"/>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graphicFrame>
        <p:nvGraphicFramePr>
          <p:cNvPr id="4" name="Tableau 3">
            <a:extLst>
              <a:ext uri="{FF2B5EF4-FFF2-40B4-BE49-F238E27FC236}">
                <a16:creationId xmlns:a16="http://schemas.microsoft.com/office/drawing/2014/main" id="{7C22C48E-AEDD-22F1-64F2-BEAB0C799E89}"/>
              </a:ext>
            </a:extLst>
          </p:cNvPr>
          <p:cNvGraphicFramePr>
            <a:graphicFrameLocks noGrp="1"/>
          </p:cNvGraphicFramePr>
          <p:nvPr>
            <p:extLst>
              <p:ext uri="{D42A27DB-BD31-4B8C-83A1-F6EECF244321}">
                <p14:modId xmlns:p14="http://schemas.microsoft.com/office/powerpoint/2010/main" val="359764826"/>
              </p:ext>
            </p:extLst>
          </p:nvPr>
        </p:nvGraphicFramePr>
        <p:xfrm>
          <a:off x="380620" y="1265576"/>
          <a:ext cx="5739642" cy="4655195"/>
        </p:xfrm>
        <a:graphic>
          <a:graphicData uri="http://schemas.openxmlformats.org/drawingml/2006/table">
            <a:tbl>
              <a:tblPr firstRow="1" bandRow="1">
                <a:tableStyleId>{5C22544A-7EE6-4342-B048-85BDC9FD1C3A}</a:tableStyleId>
              </a:tblPr>
              <a:tblGrid>
                <a:gridCol w="5739642">
                  <a:extLst>
                    <a:ext uri="{9D8B030D-6E8A-4147-A177-3AD203B41FA5}">
                      <a16:colId xmlns:a16="http://schemas.microsoft.com/office/drawing/2014/main" val="3481361076"/>
                    </a:ext>
                  </a:extLst>
                </a:gridCol>
              </a:tblGrid>
              <a:tr h="2220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t>EUDAMED Platform (Change</a:t>
                      </a:r>
                      <a:r>
                        <a:rPr lang="fr-FR" dirty="0"/>
                        <a:t>)</a:t>
                      </a:r>
                    </a:p>
                  </a:txBody>
                  <a:tcPr/>
                </a:tc>
                <a:extLst>
                  <a:ext uri="{0D108BD9-81ED-4DB2-BD59-A6C34878D82A}">
                    <a16:rowId xmlns:a16="http://schemas.microsoft.com/office/drawing/2014/main" val="1277584083"/>
                  </a:ext>
                </a:extLst>
              </a:tr>
              <a:tr h="4289435">
                <a:tc>
                  <a:txBody>
                    <a:bodyPr/>
                    <a:lstStyle/>
                    <a:p>
                      <a:endParaRPr lang="fr-FR" dirty="0"/>
                    </a:p>
                  </a:txBody>
                  <a:tcPr/>
                </a:tc>
                <a:extLst>
                  <a:ext uri="{0D108BD9-81ED-4DB2-BD59-A6C34878D82A}">
                    <a16:rowId xmlns:a16="http://schemas.microsoft.com/office/drawing/2014/main" val="1332757856"/>
                  </a:ext>
                </a:extLst>
              </a:tr>
            </a:tbl>
          </a:graphicData>
        </a:graphic>
      </p:graphicFrame>
      <p:sp>
        <p:nvSpPr>
          <p:cNvPr id="8" name="ZoneTexte 7">
            <a:extLst>
              <a:ext uri="{FF2B5EF4-FFF2-40B4-BE49-F238E27FC236}">
                <a16:creationId xmlns:a16="http://schemas.microsoft.com/office/drawing/2014/main" id="{8D9391D4-1BD0-B859-0398-277199D09184}"/>
              </a:ext>
            </a:extLst>
          </p:cNvPr>
          <p:cNvSpPr txBox="1"/>
          <p:nvPr/>
        </p:nvSpPr>
        <p:spPr>
          <a:xfrm>
            <a:off x="6227707" y="1389439"/>
            <a:ext cx="5583673" cy="2990562"/>
          </a:xfrm>
          <a:prstGeom prst="rect">
            <a:avLst/>
          </a:prstGeom>
          <a:noFill/>
        </p:spPr>
        <p:txBody>
          <a:bodyPr wrap="square" rtlCol="0">
            <a:spAutoFit/>
          </a:bodyPr>
          <a:lstStyle/>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dirty="0">
                <a:latin typeface="Poppins" panose="00000500000000000000" pitchFamily="2" charset="0"/>
                <a:ea typeface="Open Sans" pitchFamily="2" charset="0"/>
                <a:cs typeface="Poppins" panose="00000500000000000000" pitchFamily="2" charset="0"/>
              </a:rPr>
              <a:t>At Least One Basic UDI-DI and One UDI-DI</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dirty="0">
                <a:latin typeface="Poppins" panose="00000500000000000000" pitchFamily="2" charset="0"/>
                <a:ea typeface="Open Sans" pitchFamily="2" charset="0"/>
                <a:cs typeface="Poppins" panose="00000500000000000000" pitchFamily="2" charset="0"/>
              </a:rPr>
              <a:t>Ability to Update Countries and Add a Packaging UDI-DI</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dirty="0">
                <a:latin typeface="Poppins" panose="00000500000000000000" pitchFamily="2" charset="0"/>
                <a:ea typeface="Open Sans" pitchFamily="2" charset="0"/>
                <a:cs typeface="Poppins" panose="00000500000000000000" pitchFamily="2" charset="0"/>
              </a:rPr>
              <a:t>Ability to Create a New Version for Some Modifiable Attributes</a:t>
            </a:r>
            <a:endParaRPr lang="fr-FR" sz="1600" b="1" dirty="0">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Wingdings" panose="05000000000000000000" pitchFamily="2" charset="2"/>
              <a:buChar char="§"/>
            </a:pPr>
            <a:endParaRPr lang="fr-FR" sz="1600" dirty="0">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Wingdings" panose="05000000000000000000" pitchFamily="2" charset="2"/>
              <a:buChar char="§"/>
            </a:pPr>
            <a:endParaRPr lang="fr-FR" b="1" dirty="0">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Wingdings" panose="05000000000000000000" pitchFamily="2" charset="2"/>
              <a:buChar char="§"/>
            </a:pPr>
            <a:endParaRPr lang="fr-FR" sz="1600" dirty="0">
              <a:latin typeface="Poppins" panose="00000500000000000000" pitchFamily="2" charset="0"/>
              <a:ea typeface="Open Sans" pitchFamily="2" charset="0"/>
              <a:cs typeface="Poppins" panose="00000500000000000000" pitchFamily="2" charset="0"/>
            </a:endParaRPr>
          </a:p>
        </p:txBody>
      </p:sp>
      <p:sp>
        <p:nvSpPr>
          <p:cNvPr id="13" name="ZoneTexte 12">
            <a:extLst>
              <a:ext uri="{FF2B5EF4-FFF2-40B4-BE49-F238E27FC236}">
                <a16:creationId xmlns:a16="http://schemas.microsoft.com/office/drawing/2014/main" id="{EA9BDF8F-B2F0-72FE-9BDD-64D003A5D521}"/>
              </a:ext>
            </a:extLst>
          </p:cNvPr>
          <p:cNvSpPr txBox="1"/>
          <p:nvPr/>
        </p:nvSpPr>
        <p:spPr>
          <a:xfrm>
            <a:off x="7187684" y="5330011"/>
            <a:ext cx="4623696" cy="369332"/>
          </a:xfrm>
          <a:prstGeom prst="rect">
            <a:avLst/>
          </a:prstGeom>
          <a:noFill/>
        </p:spPr>
        <p:txBody>
          <a:bodyPr wrap="square" rtlCol="0">
            <a:spAutoFit/>
          </a:bodyPr>
          <a:lstStyle/>
          <a:p>
            <a:r>
              <a:rPr lang="en-US" i="0" dirty="0">
                <a:solidFill>
                  <a:srgbClr val="FF0000"/>
                </a:solidFill>
                <a:effectLst/>
                <a:highlight>
                  <a:srgbClr val="FAFAFA"/>
                </a:highlight>
                <a:latin typeface="Poppins" panose="00000500000000000000" pitchFamily="2" charset="0"/>
                <a:cs typeface="Poppins" panose="00000500000000000000" pitchFamily="2" charset="0"/>
              </a:rPr>
              <a:t>Entering a Single UDI-DI Takes Time</a:t>
            </a:r>
            <a:endParaRPr lang="fr-FR" dirty="0">
              <a:solidFill>
                <a:srgbClr val="FF0000"/>
              </a:solidFill>
              <a:latin typeface="Poppins" panose="00000500000000000000" pitchFamily="2" charset="0"/>
              <a:cs typeface="Poppins" panose="00000500000000000000" pitchFamily="2" charset="0"/>
            </a:endParaRPr>
          </a:p>
        </p:txBody>
      </p:sp>
      <p:sp>
        <p:nvSpPr>
          <p:cNvPr id="14" name="Flèche : droite rayée 13">
            <a:extLst>
              <a:ext uri="{FF2B5EF4-FFF2-40B4-BE49-F238E27FC236}">
                <a16:creationId xmlns:a16="http://schemas.microsoft.com/office/drawing/2014/main" id="{46D363ED-6EAC-20BA-1C84-43B0A4F72961}"/>
              </a:ext>
            </a:extLst>
          </p:cNvPr>
          <p:cNvSpPr/>
          <p:nvPr/>
        </p:nvSpPr>
        <p:spPr>
          <a:xfrm>
            <a:off x="6272641" y="5341401"/>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FFF97E6E-0E75-E96D-D5B8-B36E947152C4}"/>
              </a:ext>
            </a:extLst>
          </p:cNvPr>
          <p:cNvPicPr>
            <a:picLocks noChangeAspect="1"/>
          </p:cNvPicPr>
          <p:nvPr/>
        </p:nvPicPr>
        <p:blipFill>
          <a:blip r:embed="rId3"/>
          <a:stretch>
            <a:fillRect/>
          </a:stretch>
        </p:blipFill>
        <p:spPr>
          <a:xfrm>
            <a:off x="450231" y="1702217"/>
            <a:ext cx="3849395" cy="1136030"/>
          </a:xfrm>
          <a:prstGeom prst="rect">
            <a:avLst/>
          </a:prstGeom>
        </p:spPr>
      </p:pic>
      <p:pic>
        <p:nvPicPr>
          <p:cNvPr id="15" name="Image 14">
            <a:extLst>
              <a:ext uri="{FF2B5EF4-FFF2-40B4-BE49-F238E27FC236}">
                <a16:creationId xmlns:a16="http://schemas.microsoft.com/office/drawing/2014/main" id="{E9DCB525-C5EC-FD08-B954-1BFC5D710A96}"/>
              </a:ext>
            </a:extLst>
          </p:cNvPr>
          <p:cNvPicPr>
            <a:picLocks noChangeAspect="1"/>
          </p:cNvPicPr>
          <p:nvPr/>
        </p:nvPicPr>
        <p:blipFill>
          <a:blip r:embed="rId4"/>
          <a:stretch>
            <a:fillRect/>
          </a:stretch>
        </p:blipFill>
        <p:spPr>
          <a:xfrm>
            <a:off x="450231" y="2891985"/>
            <a:ext cx="4170103" cy="1922278"/>
          </a:xfrm>
          <a:prstGeom prst="rect">
            <a:avLst/>
          </a:prstGeom>
        </p:spPr>
      </p:pic>
      <p:pic>
        <p:nvPicPr>
          <p:cNvPr id="17" name="Image 16">
            <a:extLst>
              <a:ext uri="{FF2B5EF4-FFF2-40B4-BE49-F238E27FC236}">
                <a16:creationId xmlns:a16="http://schemas.microsoft.com/office/drawing/2014/main" id="{F018F5BA-42F5-FFFC-0388-C0C6A265ADE9}"/>
              </a:ext>
            </a:extLst>
          </p:cNvPr>
          <p:cNvPicPr>
            <a:picLocks noChangeAspect="1"/>
          </p:cNvPicPr>
          <p:nvPr/>
        </p:nvPicPr>
        <p:blipFill>
          <a:blip r:embed="rId5"/>
          <a:stretch>
            <a:fillRect/>
          </a:stretch>
        </p:blipFill>
        <p:spPr>
          <a:xfrm>
            <a:off x="450231" y="4868001"/>
            <a:ext cx="5232850" cy="924017"/>
          </a:xfrm>
          <a:prstGeom prst="rect">
            <a:avLst/>
          </a:prstGeom>
        </p:spPr>
      </p:pic>
      <p:sp>
        <p:nvSpPr>
          <p:cNvPr id="20" name="Rectangle : coins arrondis 19">
            <a:extLst>
              <a:ext uri="{FF2B5EF4-FFF2-40B4-BE49-F238E27FC236}">
                <a16:creationId xmlns:a16="http://schemas.microsoft.com/office/drawing/2014/main" id="{6A19490C-1A8A-A56D-258C-4D0033806922}"/>
              </a:ext>
            </a:extLst>
          </p:cNvPr>
          <p:cNvSpPr/>
          <p:nvPr/>
        </p:nvSpPr>
        <p:spPr>
          <a:xfrm>
            <a:off x="450231" y="1702216"/>
            <a:ext cx="3849394" cy="924017"/>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83B3C92E-E6A3-6089-E2A1-DE9AF77C1862}"/>
              </a:ext>
            </a:extLst>
          </p:cNvPr>
          <p:cNvSpPr/>
          <p:nvPr/>
        </p:nvSpPr>
        <p:spPr>
          <a:xfrm>
            <a:off x="3735420" y="2876259"/>
            <a:ext cx="884913" cy="398629"/>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 coins arrondis 21">
            <a:extLst>
              <a:ext uri="{FF2B5EF4-FFF2-40B4-BE49-F238E27FC236}">
                <a16:creationId xmlns:a16="http://schemas.microsoft.com/office/drawing/2014/main" id="{8D52FF77-A607-9591-2E90-8E2735852BC7}"/>
              </a:ext>
            </a:extLst>
          </p:cNvPr>
          <p:cNvSpPr/>
          <p:nvPr/>
        </p:nvSpPr>
        <p:spPr>
          <a:xfrm>
            <a:off x="2365528" y="4418786"/>
            <a:ext cx="2254805" cy="398629"/>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70FE84C3-7B0E-C899-5C2A-A73689B880D3}"/>
              </a:ext>
            </a:extLst>
          </p:cNvPr>
          <p:cNvSpPr/>
          <p:nvPr/>
        </p:nvSpPr>
        <p:spPr>
          <a:xfrm>
            <a:off x="4461702" y="4901298"/>
            <a:ext cx="1221380" cy="281292"/>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25039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BA69D-0DA6-96B6-AE51-67B066036AE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F5B1535-2363-B197-67FB-1DA655059918}"/>
              </a:ext>
            </a:extLst>
          </p:cNvPr>
          <p:cNvSpPr>
            <a:spLocks noGrp="1"/>
          </p:cNvSpPr>
          <p:nvPr>
            <p:ph type="title"/>
          </p:nvPr>
        </p:nvSpPr>
        <p:spPr>
          <a:xfrm>
            <a:off x="233680" y="148796"/>
            <a:ext cx="10058400" cy="748454"/>
          </a:xfrm>
        </p:spPr>
        <p:txBody>
          <a:bodyPr>
            <a:normAutofit/>
          </a:bodyPr>
          <a:lstStyle/>
          <a:p>
            <a:r>
              <a:rPr lang="en-US" sz="2400" dirty="0">
                <a:latin typeface="Poppins" panose="00000500000000000000" pitchFamily="2" charset="0"/>
                <a:cs typeface="Poppins" panose="00000500000000000000" pitchFamily="2" charset="0"/>
              </a:rPr>
              <a:t>Webinar 2/8 : Manually Entering Your Data into EUDAMED</a:t>
            </a:r>
            <a:r>
              <a:rPr lang="en-US" sz="2400" noProof="0" dirty="0">
                <a:latin typeface="Poppins" panose="00000500000000000000" pitchFamily="2" charset="0"/>
                <a:cs typeface="Poppins" panose="00000500000000000000" pitchFamily="2" charset="0"/>
              </a:rPr>
              <a:t>?</a:t>
            </a:r>
            <a:br>
              <a:rPr lang="fr-FR" sz="2400" b="1" noProof="0" dirty="0">
                <a:latin typeface="Poppins" panose="00000500000000000000" pitchFamily="2" charset="0"/>
                <a:cs typeface="Poppins" panose="00000500000000000000" pitchFamily="2" charset="0"/>
              </a:rPr>
            </a:br>
            <a:r>
              <a:rPr lang="en-US" sz="2400" b="1" dirty="0">
                <a:latin typeface="Poppins" panose="00000500000000000000" pitchFamily="2" charset="0"/>
                <a:cs typeface="Poppins" panose="00000500000000000000" pitchFamily="2" charset="0"/>
              </a:rPr>
              <a:t>Step 3: Check Your Data in EUDAMED (Example 4)</a:t>
            </a:r>
            <a:endParaRPr lang="fr-FR" sz="2400" b="1" dirty="0">
              <a:latin typeface="Poppins" panose="00000500000000000000" pitchFamily="2" charset="0"/>
              <a:cs typeface="Poppins" panose="00000500000000000000" pitchFamily="2" charset="0"/>
            </a:endParaRPr>
          </a:p>
        </p:txBody>
      </p:sp>
      <p:sp>
        <p:nvSpPr>
          <p:cNvPr id="11" name="Espace réservé du contenu 4">
            <a:extLst>
              <a:ext uri="{FF2B5EF4-FFF2-40B4-BE49-F238E27FC236}">
                <a16:creationId xmlns:a16="http://schemas.microsoft.com/office/drawing/2014/main" id="{E40CE547-19D7-897F-EE03-15D38976B82E}"/>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graphicFrame>
        <p:nvGraphicFramePr>
          <p:cNvPr id="4" name="Tableau 3">
            <a:extLst>
              <a:ext uri="{FF2B5EF4-FFF2-40B4-BE49-F238E27FC236}">
                <a16:creationId xmlns:a16="http://schemas.microsoft.com/office/drawing/2014/main" id="{F2FD791E-D9E7-B10F-4587-349013437A0D}"/>
              </a:ext>
            </a:extLst>
          </p:cNvPr>
          <p:cNvGraphicFramePr>
            <a:graphicFrameLocks noGrp="1"/>
          </p:cNvGraphicFramePr>
          <p:nvPr>
            <p:extLst>
              <p:ext uri="{D42A27DB-BD31-4B8C-83A1-F6EECF244321}">
                <p14:modId xmlns:p14="http://schemas.microsoft.com/office/powerpoint/2010/main" val="1030746904"/>
              </p:ext>
            </p:extLst>
          </p:nvPr>
        </p:nvGraphicFramePr>
        <p:xfrm>
          <a:off x="380620" y="1265576"/>
          <a:ext cx="5739642" cy="4655195"/>
        </p:xfrm>
        <a:graphic>
          <a:graphicData uri="http://schemas.openxmlformats.org/drawingml/2006/table">
            <a:tbl>
              <a:tblPr firstRow="1" bandRow="1">
                <a:tableStyleId>{5C22544A-7EE6-4342-B048-85BDC9FD1C3A}</a:tableStyleId>
              </a:tblPr>
              <a:tblGrid>
                <a:gridCol w="5739642">
                  <a:extLst>
                    <a:ext uri="{9D8B030D-6E8A-4147-A177-3AD203B41FA5}">
                      <a16:colId xmlns:a16="http://schemas.microsoft.com/office/drawing/2014/main" val="3481361076"/>
                    </a:ext>
                  </a:extLst>
                </a:gridCol>
              </a:tblGrid>
              <a:tr h="222030">
                <a:tc>
                  <a:txBody>
                    <a:bodyPr/>
                    <a:lstStyle/>
                    <a:p>
                      <a:pPr algn="ctr"/>
                      <a:r>
                        <a:rPr lang="fr-FR" dirty="0"/>
                        <a:t>EUDAMED Platform (Display)</a:t>
                      </a:r>
                    </a:p>
                  </a:txBody>
                  <a:tcPr/>
                </a:tc>
                <a:extLst>
                  <a:ext uri="{0D108BD9-81ED-4DB2-BD59-A6C34878D82A}">
                    <a16:rowId xmlns:a16="http://schemas.microsoft.com/office/drawing/2014/main" val="1277584083"/>
                  </a:ext>
                </a:extLst>
              </a:tr>
              <a:tr h="4289435">
                <a:tc>
                  <a:txBody>
                    <a:bodyPr/>
                    <a:lstStyle/>
                    <a:p>
                      <a:endParaRPr lang="fr-FR" dirty="0"/>
                    </a:p>
                  </a:txBody>
                  <a:tcPr/>
                </a:tc>
                <a:extLst>
                  <a:ext uri="{0D108BD9-81ED-4DB2-BD59-A6C34878D82A}">
                    <a16:rowId xmlns:a16="http://schemas.microsoft.com/office/drawing/2014/main" val="1332757856"/>
                  </a:ext>
                </a:extLst>
              </a:tr>
            </a:tbl>
          </a:graphicData>
        </a:graphic>
      </p:graphicFrame>
      <p:sp>
        <p:nvSpPr>
          <p:cNvPr id="8" name="ZoneTexte 7">
            <a:extLst>
              <a:ext uri="{FF2B5EF4-FFF2-40B4-BE49-F238E27FC236}">
                <a16:creationId xmlns:a16="http://schemas.microsoft.com/office/drawing/2014/main" id="{1114F8CD-CC5A-E5C4-2B24-93B9FA40492B}"/>
              </a:ext>
            </a:extLst>
          </p:cNvPr>
          <p:cNvSpPr txBox="1"/>
          <p:nvPr/>
        </p:nvSpPr>
        <p:spPr>
          <a:xfrm>
            <a:off x="6227707" y="1389439"/>
            <a:ext cx="5583673" cy="3416320"/>
          </a:xfrm>
          <a:prstGeom prst="rect">
            <a:avLst/>
          </a:prstGeom>
          <a:noFill/>
        </p:spPr>
        <p:txBody>
          <a:bodyPr wrap="square" rtlCol="0">
            <a:spAutoFit/>
          </a:bodyPr>
          <a:lstStyle/>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dirty="0">
                <a:latin typeface="Poppins" panose="00000500000000000000" pitchFamily="2" charset="0"/>
                <a:ea typeface="Open Sans" pitchFamily="2" charset="0"/>
                <a:cs typeface="Poppins" panose="00000500000000000000" pitchFamily="2" charset="0"/>
              </a:rPr>
              <a:t>Ability to Display Data (by Actor)</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dirty="0">
                <a:latin typeface="Poppins" panose="00000500000000000000" pitchFamily="2" charset="0"/>
                <a:ea typeface="Open Sans" pitchFamily="2" charset="0"/>
                <a:cs typeface="Poppins" panose="00000500000000000000" pitchFamily="2" charset="0"/>
              </a:rPr>
              <a:t>Filters Available to Select Records and Limit Their Number</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dirty="0">
                <a:latin typeface="Poppins" panose="00000500000000000000" pitchFamily="2" charset="0"/>
                <a:ea typeface="Open Sans" pitchFamily="2" charset="0"/>
                <a:cs typeface="Poppins" panose="00000500000000000000" pitchFamily="2" charset="0"/>
              </a:rPr>
              <a:t>Ability to Export Data from the Eudamed Database in XML Format (Not Excel)</a:t>
            </a:r>
            <a:endParaRPr lang="fr-FR" sz="1600" b="1" dirty="0">
              <a:latin typeface="Poppins" panose="00000500000000000000" pitchFamily="2" charset="0"/>
              <a:ea typeface="Open Sans" pitchFamily="2" charset="0"/>
              <a:cs typeface="Poppins" panose="00000500000000000000" pitchFamily="2" charset="0"/>
            </a:endParaRPr>
          </a:p>
          <a:p>
            <a:pPr algn="just" defTabSz="914400">
              <a:spcBef>
                <a:spcPts val="1200"/>
              </a:spcBef>
              <a:spcAft>
                <a:spcPts val="200"/>
              </a:spcAft>
              <a:buClr>
                <a:schemeClr val="accent1"/>
              </a:buClr>
              <a:buSzPct val="100000"/>
            </a:pPr>
            <a:endParaRPr lang="fr-FR" sz="1600" b="1" dirty="0">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Wingdings" panose="05000000000000000000" pitchFamily="2" charset="2"/>
              <a:buChar char="§"/>
            </a:pPr>
            <a:endParaRPr lang="fr-FR" sz="1600" dirty="0">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Wingdings" panose="05000000000000000000" pitchFamily="2" charset="2"/>
              <a:buChar char="§"/>
            </a:pPr>
            <a:endParaRPr lang="fr-FR" b="1" dirty="0">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Wingdings" panose="05000000000000000000" pitchFamily="2" charset="2"/>
              <a:buChar char="§"/>
            </a:pPr>
            <a:endParaRPr lang="fr-FR" sz="1600" dirty="0">
              <a:latin typeface="Poppins" panose="00000500000000000000" pitchFamily="2" charset="0"/>
              <a:ea typeface="Open Sans" pitchFamily="2" charset="0"/>
              <a:cs typeface="Poppins" panose="00000500000000000000" pitchFamily="2" charset="0"/>
            </a:endParaRPr>
          </a:p>
        </p:txBody>
      </p:sp>
      <p:sp>
        <p:nvSpPr>
          <p:cNvPr id="13" name="ZoneTexte 12">
            <a:extLst>
              <a:ext uri="{FF2B5EF4-FFF2-40B4-BE49-F238E27FC236}">
                <a16:creationId xmlns:a16="http://schemas.microsoft.com/office/drawing/2014/main" id="{6D2CE420-0340-056C-B18C-1B8A60009DD2}"/>
              </a:ext>
            </a:extLst>
          </p:cNvPr>
          <p:cNvSpPr txBox="1"/>
          <p:nvPr/>
        </p:nvSpPr>
        <p:spPr>
          <a:xfrm>
            <a:off x="7187684" y="5330011"/>
            <a:ext cx="4623696" cy="646331"/>
          </a:xfrm>
          <a:prstGeom prst="rect">
            <a:avLst/>
          </a:prstGeom>
          <a:noFill/>
        </p:spPr>
        <p:txBody>
          <a:bodyPr wrap="square" rtlCol="0">
            <a:spAutoFit/>
          </a:bodyPr>
          <a:lstStyle/>
          <a:p>
            <a:r>
              <a:rPr lang="en-US" i="0" dirty="0">
                <a:solidFill>
                  <a:srgbClr val="FF0000"/>
                </a:solidFill>
                <a:effectLst/>
                <a:highlight>
                  <a:srgbClr val="FAFAFA"/>
                </a:highlight>
                <a:latin typeface="Poppins" panose="00000500000000000000" pitchFamily="2" charset="0"/>
                <a:cs typeface="Poppins" panose="00000500000000000000" pitchFamily="2" charset="0"/>
              </a:rPr>
              <a:t>Post-Entry Control Is Essential to Correct Data Entry Errors</a:t>
            </a:r>
            <a:endParaRPr lang="fr-FR" dirty="0">
              <a:solidFill>
                <a:srgbClr val="FF0000"/>
              </a:solidFill>
              <a:latin typeface="Poppins" panose="00000500000000000000" pitchFamily="2" charset="0"/>
              <a:cs typeface="Poppins" panose="00000500000000000000" pitchFamily="2" charset="0"/>
            </a:endParaRPr>
          </a:p>
        </p:txBody>
      </p:sp>
      <p:sp>
        <p:nvSpPr>
          <p:cNvPr id="14" name="Flèche : droite rayée 13">
            <a:extLst>
              <a:ext uri="{FF2B5EF4-FFF2-40B4-BE49-F238E27FC236}">
                <a16:creationId xmlns:a16="http://schemas.microsoft.com/office/drawing/2014/main" id="{D57F746E-214A-CD56-6905-0A4892576FA6}"/>
              </a:ext>
            </a:extLst>
          </p:cNvPr>
          <p:cNvSpPr/>
          <p:nvPr/>
        </p:nvSpPr>
        <p:spPr>
          <a:xfrm>
            <a:off x="6272641" y="5341401"/>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5D2C4584-8EC9-3400-A098-0CC8E3AC9799}"/>
              </a:ext>
            </a:extLst>
          </p:cNvPr>
          <p:cNvPicPr>
            <a:picLocks noChangeAspect="1"/>
          </p:cNvPicPr>
          <p:nvPr/>
        </p:nvPicPr>
        <p:blipFill>
          <a:blip r:embed="rId3"/>
          <a:stretch>
            <a:fillRect/>
          </a:stretch>
        </p:blipFill>
        <p:spPr>
          <a:xfrm>
            <a:off x="460970" y="1693033"/>
            <a:ext cx="4488260" cy="2022743"/>
          </a:xfrm>
          <a:prstGeom prst="rect">
            <a:avLst/>
          </a:prstGeom>
        </p:spPr>
      </p:pic>
      <p:pic>
        <p:nvPicPr>
          <p:cNvPr id="18" name="Image 17">
            <a:extLst>
              <a:ext uri="{FF2B5EF4-FFF2-40B4-BE49-F238E27FC236}">
                <a16:creationId xmlns:a16="http://schemas.microsoft.com/office/drawing/2014/main" id="{526E1476-5809-AA87-2E5B-86567492D4FC}"/>
              </a:ext>
            </a:extLst>
          </p:cNvPr>
          <p:cNvPicPr>
            <a:picLocks noChangeAspect="1"/>
          </p:cNvPicPr>
          <p:nvPr/>
        </p:nvPicPr>
        <p:blipFill>
          <a:blip r:embed="rId4"/>
          <a:stretch>
            <a:fillRect/>
          </a:stretch>
        </p:blipFill>
        <p:spPr>
          <a:xfrm>
            <a:off x="1975918" y="3810074"/>
            <a:ext cx="4114936" cy="2022743"/>
          </a:xfrm>
          <a:prstGeom prst="rect">
            <a:avLst/>
          </a:prstGeom>
        </p:spPr>
      </p:pic>
      <p:sp>
        <p:nvSpPr>
          <p:cNvPr id="25" name="Rectangle : coins arrondis 24">
            <a:extLst>
              <a:ext uri="{FF2B5EF4-FFF2-40B4-BE49-F238E27FC236}">
                <a16:creationId xmlns:a16="http://schemas.microsoft.com/office/drawing/2014/main" id="{513045B7-2A59-C171-7D3B-312780AB2C5D}"/>
              </a:ext>
            </a:extLst>
          </p:cNvPr>
          <p:cNvSpPr/>
          <p:nvPr/>
        </p:nvSpPr>
        <p:spPr>
          <a:xfrm>
            <a:off x="460970" y="1800433"/>
            <a:ext cx="2058494" cy="398629"/>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 coins arrondis 25">
            <a:extLst>
              <a:ext uri="{FF2B5EF4-FFF2-40B4-BE49-F238E27FC236}">
                <a16:creationId xmlns:a16="http://schemas.microsoft.com/office/drawing/2014/main" id="{9703ECB9-F724-FF63-5AFA-C0BBBDED0C70}"/>
              </a:ext>
            </a:extLst>
          </p:cNvPr>
          <p:cNvSpPr/>
          <p:nvPr/>
        </p:nvSpPr>
        <p:spPr>
          <a:xfrm>
            <a:off x="2519464" y="4150329"/>
            <a:ext cx="632298" cy="398629"/>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775549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5FCC5-AB7B-6F3D-B217-1F50205A3A7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DC00724-A591-FD17-5BCF-05D09639D494}"/>
              </a:ext>
            </a:extLst>
          </p:cNvPr>
          <p:cNvSpPr>
            <a:spLocks noGrp="1"/>
          </p:cNvSpPr>
          <p:nvPr>
            <p:ph type="title"/>
          </p:nvPr>
        </p:nvSpPr>
        <p:spPr>
          <a:xfrm>
            <a:off x="233680" y="148796"/>
            <a:ext cx="10058400" cy="748454"/>
          </a:xfrm>
        </p:spPr>
        <p:txBody>
          <a:bodyPr>
            <a:normAutofit/>
          </a:bodyPr>
          <a:lstStyle/>
          <a:p>
            <a:r>
              <a:rPr lang="en-US" sz="2400" dirty="0">
                <a:latin typeface="Poppins" panose="00000500000000000000" pitchFamily="2" charset="0"/>
                <a:cs typeface="Poppins" panose="00000500000000000000" pitchFamily="2" charset="0"/>
              </a:rPr>
              <a:t>Webinar 2/8 : Manually Entering Your Data into EUDAMED</a:t>
            </a:r>
            <a:r>
              <a:rPr lang="en-US" sz="2400" noProof="0" dirty="0">
                <a:latin typeface="Poppins" panose="00000500000000000000" pitchFamily="2" charset="0"/>
                <a:cs typeface="Poppins" panose="00000500000000000000" pitchFamily="2" charset="0"/>
              </a:rPr>
              <a:t>?</a:t>
            </a:r>
            <a:br>
              <a:rPr lang="en-US" sz="2400" b="1" noProof="0" dirty="0">
                <a:latin typeface="Poppins" panose="00000500000000000000" pitchFamily="2" charset="0"/>
                <a:cs typeface="Poppins" panose="00000500000000000000" pitchFamily="2" charset="0"/>
              </a:rPr>
            </a:br>
            <a:r>
              <a:rPr lang="en-US" sz="2400" b="1" noProof="0" dirty="0">
                <a:latin typeface="Poppins" panose="00000500000000000000" pitchFamily="2" charset="0"/>
                <a:cs typeface="Poppins" panose="00000500000000000000" pitchFamily="2" charset="0"/>
              </a:rPr>
              <a:t>Some</a:t>
            </a:r>
            <a:r>
              <a:rPr lang="en-US" sz="2400" b="1" dirty="0">
                <a:latin typeface="Poppins" panose="00000500000000000000" pitchFamily="2" charset="0"/>
                <a:cs typeface="Poppins" panose="00000500000000000000" pitchFamily="2" charset="0"/>
              </a:rPr>
              <a:t> Feedback from Experience</a:t>
            </a:r>
          </a:p>
        </p:txBody>
      </p:sp>
      <p:sp>
        <p:nvSpPr>
          <p:cNvPr id="10" name="ZoneTexte 9">
            <a:extLst>
              <a:ext uri="{FF2B5EF4-FFF2-40B4-BE49-F238E27FC236}">
                <a16:creationId xmlns:a16="http://schemas.microsoft.com/office/drawing/2014/main" id="{2D7ED57E-99A6-E5C0-B850-2B9E7F185272}"/>
              </a:ext>
            </a:extLst>
          </p:cNvPr>
          <p:cNvSpPr txBox="1"/>
          <p:nvPr/>
        </p:nvSpPr>
        <p:spPr>
          <a:xfrm>
            <a:off x="4657725" y="1238657"/>
            <a:ext cx="6439766" cy="2848729"/>
          </a:xfrm>
          <a:prstGeom prst="rect">
            <a:avLst/>
          </a:prstGeom>
          <a:noFill/>
        </p:spPr>
        <p:txBody>
          <a:bodyPr wrap="square" rtlCol="0">
            <a:spAutoFit/>
          </a:bodyPr>
          <a:lstStyle/>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a:latin typeface="Poppins" panose="00000500000000000000" pitchFamily="2" charset="0"/>
                <a:ea typeface="Open Sans" pitchFamily="2" charset="0"/>
                <a:cs typeface="Poppins" panose="00000500000000000000" pitchFamily="2" charset="0"/>
              </a:rPr>
              <a:t>Unintuitive Interface </a:t>
            </a:r>
            <a:r>
              <a:rPr lang="en-US" sz="1400" i="0" noProof="0">
                <a:solidFill>
                  <a:srgbClr val="242424"/>
                </a:solidFill>
                <a:effectLst/>
                <a:highlight>
                  <a:srgbClr val="FAFAFA"/>
                </a:highlight>
                <a:latin typeface="Poppins" panose="00000500000000000000" pitchFamily="2" charset="0"/>
                <a:cs typeface="Poppins" panose="00000500000000000000" pitchFamily="2" charset="0"/>
              </a:rPr>
              <a:t>(EUDAMED Survey from June 26, 2024)</a:t>
            </a:r>
          </a:p>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Mandatory attributes highlighted</a:t>
            </a:r>
          </a:p>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Mandatory passage on all attributes</a:t>
            </a:r>
          </a:p>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Input across multiple screens</a:t>
            </a:r>
          </a:p>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Difficulty following the flow</a:t>
            </a:r>
          </a:p>
        </p:txBody>
      </p:sp>
      <p:sp>
        <p:nvSpPr>
          <p:cNvPr id="11" name="Espace réservé du contenu 4">
            <a:extLst>
              <a:ext uri="{FF2B5EF4-FFF2-40B4-BE49-F238E27FC236}">
                <a16:creationId xmlns:a16="http://schemas.microsoft.com/office/drawing/2014/main" id="{1D0C80D8-7B55-1FAA-BA5F-CF6B28E1EE47}"/>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pic>
        <p:nvPicPr>
          <p:cNvPr id="4" name="Image 3" descr="Une image contenant fournitures de bureau, Article de bureau, papeterie, écriture manuscrite&#10;&#10;Description générée automatiquement">
            <a:extLst>
              <a:ext uri="{FF2B5EF4-FFF2-40B4-BE49-F238E27FC236}">
                <a16:creationId xmlns:a16="http://schemas.microsoft.com/office/drawing/2014/main" id="{C2CF0D47-97F1-2DF7-460E-2BA1E083687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3193" y="1272865"/>
            <a:ext cx="1799811" cy="1204598"/>
          </a:xfrm>
          <a:prstGeom prst="rect">
            <a:avLst/>
          </a:prstGeom>
        </p:spPr>
      </p:pic>
      <p:pic>
        <p:nvPicPr>
          <p:cNvPr id="7" name="Image 6">
            <a:extLst>
              <a:ext uri="{FF2B5EF4-FFF2-40B4-BE49-F238E27FC236}">
                <a16:creationId xmlns:a16="http://schemas.microsoft.com/office/drawing/2014/main" id="{023B61A2-7B4E-9FF5-065B-6CE7619A6DCE}"/>
              </a:ext>
            </a:extLst>
          </p:cNvPr>
          <p:cNvPicPr>
            <a:picLocks noChangeAspect="1"/>
          </p:cNvPicPr>
          <p:nvPr/>
        </p:nvPicPr>
        <p:blipFill>
          <a:blip r:embed="rId5"/>
          <a:stretch>
            <a:fillRect/>
          </a:stretch>
        </p:blipFill>
        <p:spPr>
          <a:xfrm>
            <a:off x="0" y="2562152"/>
            <a:ext cx="4657725" cy="2529125"/>
          </a:xfrm>
          <a:prstGeom prst="rect">
            <a:avLst/>
          </a:prstGeom>
        </p:spPr>
      </p:pic>
    </p:spTree>
    <p:extLst>
      <p:ext uri="{BB962C8B-B14F-4D97-AF65-F5344CB8AC3E}">
        <p14:creationId xmlns:p14="http://schemas.microsoft.com/office/powerpoint/2010/main" val="4225911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18AF4-1514-02B2-469F-E18D15A8E2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5BCDCF-66C4-B7AE-0836-C09FEB92567E}"/>
              </a:ext>
            </a:extLst>
          </p:cNvPr>
          <p:cNvSpPr>
            <a:spLocks noGrp="1"/>
          </p:cNvSpPr>
          <p:nvPr>
            <p:ph type="title"/>
          </p:nvPr>
        </p:nvSpPr>
        <p:spPr>
          <a:xfrm>
            <a:off x="233680" y="148796"/>
            <a:ext cx="10058400" cy="748454"/>
          </a:xfrm>
        </p:spPr>
        <p:txBody>
          <a:bodyPr>
            <a:normAutofit/>
          </a:bodyPr>
          <a:lstStyle/>
          <a:p>
            <a:r>
              <a:rPr lang="en-US" sz="2400" dirty="0">
                <a:latin typeface="Poppins" panose="00000500000000000000" pitchFamily="2" charset="0"/>
                <a:cs typeface="Poppins" panose="00000500000000000000" pitchFamily="2" charset="0"/>
              </a:rPr>
              <a:t>Webinar 2/8 : Manually Entering Your Data into EUDAMED</a:t>
            </a:r>
            <a:r>
              <a:rPr lang="en-US" sz="2400" noProof="0" dirty="0">
                <a:latin typeface="Poppins" panose="00000500000000000000" pitchFamily="2" charset="0"/>
                <a:cs typeface="Poppins" panose="00000500000000000000" pitchFamily="2" charset="0"/>
              </a:rPr>
              <a:t>?</a:t>
            </a:r>
            <a:br>
              <a:rPr lang="fr-FR" sz="2400" b="1" noProof="0" dirty="0">
                <a:latin typeface="Poppins" panose="00000500000000000000" pitchFamily="2" charset="0"/>
                <a:cs typeface="Poppins" panose="00000500000000000000" pitchFamily="2" charset="0"/>
              </a:rPr>
            </a:br>
            <a:r>
              <a:rPr lang="en-US" sz="2400" b="1" dirty="0">
                <a:latin typeface="Poppins" panose="00000500000000000000" pitchFamily="2" charset="0"/>
                <a:cs typeface="Poppins" panose="00000500000000000000" pitchFamily="2" charset="0"/>
              </a:rPr>
              <a:t>Why is such a solution generally not viable?</a:t>
            </a:r>
            <a:endParaRPr lang="fr-FR" sz="2400" b="1" dirty="0">
              <a:latin typeface="Poppins" panose="00000500000000000000" pitchFamily="2" charset="0"/>
              <a:cs typeface="Poppins" panose="00000500000000000000" pitchFamily="2" charset="0"/>
            </a:endParaRPr>
          </a:p>
        </p:txBody>
      </p:sp>
      <p:pic>
        <p:nvPicPr>
          <p:cNvPr id="4" name="Image 3" descr="Une image contenant plein air, arbre, texte, ciel&#10;&#10;Description générée automatiquement">
            <a:extLst>
              <a:ext uri="{FF2B5EF4-FFF2-40B4-BE49-F238E27FC236}">
                <a16:creationId xmlns:a16="http://schemas.microsoft.com/office/drawing/2014/main" id="{47153B2D-CEA1-2A83-1EFC-B4BB260313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8140" y="1272865"/>
            <a:ext cx="1714500" cy="1143000"/>
          </a:xfrm>
          <a:prstGeom prst="rect">
            <a:avLst/>
          </a:prstGeom>
        </p:spPr>
      </p:pic>
      <p:sp>
        <p:nvSpPr>
          <p:cNvPr id="9" name="Espace réservé du contenu 4">
            <a:extLst>
              <a:ext uri="{FF2B5EF4-FFF2-40B4-BE49-F238E27FC236}">
                <a16:creationId xmlns:a16="http://schemas.microsoft.com/office/drawing/2014/main" id="{E2B4E410-88CE-51C4-3AEE-77C36CF91CCA}"/>
              </a:ext>
            </a:extLst>
          </p:cNvPr>
          <p:cNvSpPr>
            <a:spLocks noGrp="1"/>
          </p:cNvSpPr>
          <p:nvPr>
            <p:ph idx="1"/>
          </p:nvPr>
        </p:nvSpPr>
        <p:spPr>
          <a:xfrm>
            <a:off x="2438400" y="2011145"/>
            <a:ext cx="8676640" cy="2377975"/>
          </a:xfrm>
        </p:spPr>
        <p:txBody>
          <a:bodyPr>
            <a:normAutofit fontScale="92500" lnSpcReduction="20000"/>
          </a:bodyPr>
          <a:lstStyle/>
          <a:p>
            <a:pPr marL="342900" indent="-342900" algn="just">
              <a:lnSpc>
                <a:spcPct val="160000"/>
              </a:lnSpc>
              <a:buFont typeface="+mj-lt"/>
              <a:buAutoNum type="arabicPeriod"/>
            </a:pPr>
            <a:r>
              <a:rPr lang="en-US" sz="1800" b="1" dirty="0">
                <a:latin typeface="Poppins" panose="00000500000000000000" pitchFamily="2" charset="0"/>
                <a:cs typeface="Poppins" panose="00000500000000000000" pitchFamily="2" charset="0"/>
              </a:rPr>
              <a:t>Proliferation of regulatory databases worldwide</a:t>
            </a:r>
          </a:p>
          <a:p>
            <a:pPr marL="342900" indent="-342900" algn="just">
              <a:lnSpc>
                <a:spcPct val="160000"/>
              </a:lnSpc>
              <a:buFont typeface="+mj-lt"/>
              <a:buAutoNum type="arabicPeriod"/>
            </a:pPr>
            <a:r>
              <a:rPr lang="en-US" sz="1800" b="1" dirty="0">
                <a:latin typeface="Poppins" panose="00000500000000000000" pitchFamily="2" charset="0"/>
                <a:cs typeface="Poppins" panose="00000500000000000000" pitchFamily="2" charset="0"/>
              </a:rPr>
              <a:t>Updating databases is a prerequisite for market entry</a:t>
            </a:r>
          </a:p>
          <a:p>
            <a:pPr marL="635508" lvl="1" indent="-342900" algn="just">
              <a:lnSpc>
                <a:spcPct val="150000"/>
              </a:lnSpc>
              <a:buFont typeface="Wingdings" panose="05000000000000000000" pitchFamily="2" charset="2"/>
              <a:buChar char="§"/>
            </a:pPr>
            <a:r>
              <a:rPr lang="en-US" sz="1600" dirty="0">
                <a:latin typeface="Poppins" panose="00000500000000000000" pitchFamily="2" charset="0"/>
                <a:cs typeface="Poppins" panose="00000500000000000000" pitchFamily="2" charset="0"/>
              </a:rPr>
              <a:t>Attributes and rules are not identical across all countries.</a:t>
            </a:r>
          </a:p>
          <a:p>
            <a:pPr marL="342900" indent="-342900" algn="just">
              <a:lnSpc>
                <a:spcPct val="150000"/>
              </a:lnSpc>
              <a:buFont typeface="+mj-lt"/>
              <a:buAutoNum type="arabicPeriod"/>
            </a:pPr>
            <a:r>
              <a:rPr lang="fr-FR" sz="1800" b="1" dirty="0">
                <a:latin typeface="Poppins" panose="00000500000000000000" pitchFamily="2" charset="0"/>
                <a:cs typeface="Poppins" panose="00000500000000000000" pitchFamily="2" charset="0"/>
              </a:rPr>
              <a:t>Data </a:t>
            </a:r>
            <a:r>
              <a:rPr lang="fr-FR" sz="1800" b="1" dirty="0" err="1">
                <a:latin typeface="Poppins" panose="00000500000000000000" pitchFamily="2" charset="0"/>
                <a:cs typeface="Poppins" panose="00000500000000000000" pitchFamily="2" charset="0"/>
              </a:rPr>
              <a:t>Integrity</a:t>
            </a:r>
            <a:endParaRPr lang="fr-FR" sz="1800" b="1" dirty="0">
              <a:latin typeface="Poppins" panose="00000500000000000000" pitchFamily="2" charset="0"/>
              <a:cs typeface="Poppins" panose="00000500000000000000" pitchFamily="2" charset="0"/>
            </a:endParaRPr>
          </a:p>
          <a:p>
            <a:pPr marL="635508" lvl="1" indent="-342900" algn="just">
              <a:lnSpc>
                <a:spcPct val="150000"/>
              </a:lnSpc>
              <a:buFont typeface="Wingdings" panose="05000000000000000000" pitchFamily="2" charset="2"/>
              <a:buChar char="§"/>
            </a:pPr>
            <a:r>
              <a:rPr lang="fr-FR" sz="1600" dirty="0">
                <a:latin typeface="Poppins" panose="00000500000000000000" pitchFamily="2" charset="0"/>
                <a:cs typeface="Poppins" panose="00000500000000000000" pitchFamily="2" charset="0"/>
              </a:rPr>
              <a:t>ALCOA+</a:t>
            </a: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p:txBody>
      </p:sp>
      <p:sp>
        <p:nvSpPr>
          <p:cNvPr id="10" name="ZoneTexte 9">
            <a:extLst>
              <a:ext uri="{FF2B5EF4-FFF2-40B4-BE49-F238E27FC236}">
                <a16:creationId xmlns:a16="http://schemas.microsoft.com/office/drawing/2014/main" id="{2A295AA0-6DD4-EF0C-62F7-695B348A2087}"/>
              </a:ext>
            </a:extLst>
          </p:cNvPr>
          <p:cNvSpPr txBox="1"/>
          <p:nvPr/>
        </p:nvSpPr>
        <p:spPr>
          <a:xfrm>
            <a:off x="2438400" y="1272865"/>
            <a:ext cx="8642109" cy="461665"/>
          </a:xfrm>
          <a:prstGeom prst="rect">
            <a:avLst/>
          </a:prstGeom>
          <a:noFill/>
        </p:spPr>
        <p:txBody>
          <a:bodyPr wrap="none" rtlCol="0">
            <a:spAutoFit/>
          </a:bodyPr>
          <a:lstStyle/>
          <a:p>
            <a:r>
              <a:rPr lang="en-US" sz="2400" b="1" dirty="0">
                <a:solidFill>
                  <a:srgbClr val="139D89"/>
                </a:solidFill>
                <a:latin typeface="Poppins" panose="00000500000000000000" pitchFamily="2" charset="0"/>
                <a:cs typeface="Poppins" panose="00000500000000000000" pitchFamily="2" charset="0"/>
              </a:rPr>
              <a:t>Increasing regulatory requirements, enhanced security</a:t>
            </a:r>
            <a:endParaRPr lang="fr-FR" sz="2400" b="1" dirty="0">
              <a:solidFill>
                <a:srgbClr val="139D89"/>
              </a:solidFill>
              <a:latin typeface="Poppins" panose="00000500000000000000" pitchFamily="2" charset="0"/>
              <a:cs typeface="Poppins" panose="00000500000000000000" pitchFamily="2" charset="0"/>
            </a:endParaRPr>
          </a:p>
        </p:txBody>
      </p:sp>
      <p:sp>
        <p:nvSpPr>
          <p:cNvPr id="11" name="Espace réservé du contenu 4">
            <a:extLst>
              <a:ext uri="{FF2B5EF4-FFF2-40B4-BE49-F238E27FC236}">
                <a16:creationId xmlns:a16="http://schemas.microsoft.com/office/drawing/2014/main" id="{6C7B5244-E86B-40BF-924D-2416C9FC7093}"/>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sp>
        <p:nvSpPr>
          <p:cNvPr id="3" name="ZoneTexte 2">
            <a:extLst>
              <a:ext uri="{FF2B5EF4-FFF2-40B4-BE49-F238E27FC236}">
                <a16:creationId xmlns:a16="http://schemas.microsoft.com/office/drawing/2014/main" id="{2286DE01-AF08-AB72-767F-5B7444BCE902}"/>
              </a:ext>
            </a:extLst>
          </p:cNvPr>
          <p:cNvSpPr txBox="1"/>
          <p:nvPr/>
        </p:nvSpPr>
        <p:spPr>
          <a:xfrm>
            <a:off x="1409701" y="5585135"/>
            <a:ext cx="10355579" cy="369332"/>
          </a:xfrm>
          <a:prstGeom prst="rect">
            <a:avLst/>
          </a:prstGeom>
          <a:noFill/>
        </p:spPr>
        <p:txBody>
          <a:bodyPr wrap="square" rtlCol="0">
            <a:spAutoFit/>
          </a:bodyPr>
          <a:lstStyle/>
          <a:p>
            <a:r>
              <a:rPr lang="en-US" b="1" dirty="0">
                <a:solidFill>
                  <a:srgbClr val="139D89"/>
                </a:solidFill>
                <a:latin typeface="Poppins" panose="00000500000000000000" pitchFamily="2" charset="0"/>
                <a:cs typeface="Poppins" panose="00000500000000000000" pitchFamily="2" charset="0"/>
              </a:rPr>
              <a:t>Use Ackomas for immediate use &amp; Prepare for the future</a:t>
            </a:r>
            <a:endParaRPr lang="fr-FR" b="1" dirty="0">
              <a:solidFill>
                <a:srgbClr val="139D89"/>
              </a:solidFill>
              <a:latin typeface="Poppins" panose="00000500000000000000" pitchFamily="2" charset="0"/>
              <a:cs typeface="Poppins" panose="00000500000000000000" pitchFamily="2" charset="0"/>
            </a:endParaRPr>
          </a:p>
        </p:txBody>
      </p:sp>
      <p:sp>
        <p:nvSpPr>
          <p:cNvPr id="5" name="Flèche : droite rayée 4">
            <a:extLst>
              <a:ext uri="{FF2B5EF4-FFF2-40B4-BE49-F238E27FC236}">
                <a16:creationId xmlns:a16="http://schemas.microsoft.com/office/drawing/2014/main" id="{A6F97D03-72F3-23AB-37B4-854F5D269B94}"/>
              </a:ext>
            </a:extLst>
          </p:cNvPr>
          <p:cNvSpPr/>
          <p:nvPr/>
        </p:nvSpPr>
        <p:spPr>
          <a:xfrm>
            <a:off x="426720" y="5484178"/>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18587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FF97F-328D-B22F-5D5F-4DB6477747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43B0B49-D8F5-556F-7AA6-C5FF652595F4}"/>
              </a:ext>
            </a:extLst>
          </p:cNvPr>
          <p:cNvSpPr>
            <a:spLocks noGrp="1"/>
          </p:cNvSpPr>
          <p:nvPr>
            <p:ph type="title"/>
          </p:nvPr>
        </p:nvSpPr>
        <p:spPr>
          <a:xfrm>
            <a:off x="233680" y="148796"/>
            <a:ext cx="10058400" cy="748454"/>
          </a:xfrm>
        </p:spPr>
        <p:txBody>
          <a:bodyPr>
            <a:normAutofit/>
          </a:bodyPr>
          <a:lstStyle/>
          <a:p>
            <a:r>
              <a:rPr lang="en-US" sz="2400" dirty="0">
                <a:latin typeface="Poppins" panose="00000500000000000000" pitchFamily="2" charset="0"/>
                <a:cs typeface="Poppins" panose="00000500000000000000" pitchFamily="2" charset="0"/>
              </a:rPr>
              <a:t>Webinar 2/8 : Manually Entering Your Data into EUDAMED</a:t>
            </a:r>
            <a:r>
              <a:rPr lang="en-US" sz="2400" noProof="0" dirty="0">
                <a:latin typeface="Poppins" panose="00000500000000000000" pitchFamily="2" charset="0"/>
                <a:cs typeface="Poppins" panose="00000500000000000000" pitchFamily="2" charset="0"/>
              </a:rPr>
              <a:t>?</a:t>
            </a:r>
            <a:br>
              <a:rPr lang="fr-FR" sz="2400" b="1" noProof="0" dirty="0">
                <a:latin typeface="Poppins" panose="00000500000000000000" pitchFamily="2" charset="0"/>
                <a:cs typeface="Poppins" panose="00000500000000000000" pitchFamily="2" charset="0"/>
              </a:rPr>
            </a:br>
            <a:r>
              <a:rPr lang="en-US" sz="2400" b="1" dirty="0">
                <a:latin typeface="Poppins" panose="00000500000000000000" pitchFamily="2" charset="0"/>
                <a:cs typeface="Poppins" panose="00000500000000000000" pitchFamily="2" charset="0"/>
              </a:rPr>
              <a:t>Alternative solutions to manual entry on the EUDAMED platform</a:t>
            </a:r>
            <a:endParaRPr lang="fr-FR" sz="2400" b="1" dirty="0">
              <a:latin typeface="Poppins" panose="00000500000000000000" pitchFamily="2" charset="0"/>
              <a:cs typeface="Poppins" panose="00000500000000000000" pitchFamily="2" charset="0"/>
            </a:endParaRPr>
          </a:p>
        </p:txBody>
      </p:sp>
      <p:sp>
        <p:nvSpPr>
          <p:cNvPr id="10" name="ZoneTexte 9">
            <a:extLst>
              <a:ext uri="{FF2B5EF4-FFF2-40B4-BE49-F238E27FC236}">
                <a16:creationId xmlns:a16="http://schemas.microsoft.com/office/drawing/2014/main" id="{E0769E1D-E9F5-ABE0-8D0C-823C617E51B1}"/>
              </a:ext>
            </a:extLst>
          </p:cNvPr>
          <p:cNvSpPr txBox="1"/>
          <p:nvPr/>
        </p:nvSpPr>
        <p:spPr>
          <a:xfrm>
            <a:off x="2438400" y="1272865"/>
            <a:ext cx="6232796" cy="461665"/>
          </a:xfrm>
          <a:prstGeom prst="rect">
            <a:avLst/>
          </a:prstGeom>
          <a:noFill/>
        </p:spPr>
        <p:txBody>
          <a:bodyPr wrap="none" rtlCol="0">
            <a:spAutoFit/>
          </a:bodyPr>
          <a:lstStyle/>
          <a:p>
            <a:r>
              <a:rPr lang="en-US" sz="2400" b="0" i="0" dirty="0">
                <a:solidFill>
                  <a:srgbClr val="00B050"/>
                </a:solidFill>
                <a:effectLst/>
                <a:highlight>
                  <a:srgbClr val="FAFAFA"/>
                </a:highlight>
                <a:latin typeface="Poppins" panose="00000500000000000000" pitchFamily="2" charset="0"/>
                <a:cs typeface="Poppins" panose="00000500000000000000" pitchFamily="2" charset="0"/>
              </a:rPr>
              <a:t>Not registering your DM is not an option</a:t>
            </a:r>
            <a:endParaRPr lang="fr-FR" sz="2400" b="1" dirty="0">
              <a:solidFill>
                <a:srgbClr val="00B050"/>
              </a:solidFill>
              <a:latin typeface="Poppins" panose="00000500000000000000" pitchFamily="2" charset="0"/>
              <a:cs typeface="Poppins" panose="00000500000000000000" pitchFamily="2" charset="0"/>
            </a:endParaRPr>
          </a:p>
        </p:txBody>
      </p:sp>
      <p:sp>
        <p:nvSpPr>
          <p:cNvPr id="11" name="Espace réservé du contenu 4">
            <a:extLst>
              <a:ext uri="{FF2B5EF4-FFF2-40B4-BE49-F238E27FC236}">
                <a16:creationId xmlns:a16="http://schemas.microsoft.com/office/drawing/2014/main" id="{D7D2AEB9-D5BD-86FD-ECDF-0CE38A216377}"/>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pic>
        <p:nvPicPr>
          <p:cNvPr id="4" name="Image 3" descr="Une image contenant doigt, ongle, personne, main&#10;&#10;Description générée automatiquement">
            <a:extLst>
              <a:ext uri="{FF2B5EF4-FFF2-40B4-BE49-F238E27FC236}">
                <a16:creationId xmlns:a16="http://schemas.microsoft.com/office/drawing/2014/main" id="{10633D95-DDCD-ADB1-B76F-428DC082DE7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5036" y="1181772"/>
            <a:ext cx="1658273" cy="1105515"/>
          </a:xfrm>
          <a:prstGeom prst="rect">
            <a:avLst/>
          </a:prstGeom>
        </p:spPr>
      </p:pic>
      <p:sp>
        <p:nvSpPr>
          <p:cNvPr id="5" name="Espace réservé du contenu 4">
            <a:extLst>
              <a:ext uri="{FF2B5EF4-FFF2-40B4-BE49-F238E27FC236}">
                <a16:creationId xmlns:a16="http://schemas.microsoft.com/office/drawing/2014/main" id="{B860743E-3400-62BE-DB86-E54D920B16A7}"/>
              </a:ext>
            </a:extLst>
          </p:cNvPr>
          <p:cNvSpPr>
            <a:spLocks noGrp="1"/>
          </p:cNvSpPr>
          <p:nvPr>
            <p:ph idx="1"/>
          </p:nvPr>
        </p:nvSpPr>
        <p:spPr>
          <a:xfrm>
            <a:off x="2438400" y="2011145"/>
            <a:ext cx="8676640" cy="3573990"/>
          </a:xfrm>
        </p:spPr>
        <p:txBody>
          <a:bodyPr>
            <a:normAutofit/>
          </a:bodyPr>
          <a:lstStyle/>
          <a:p>
            <a:pPr marL="342900" indent="-342900" algn="just">
              <a:lnSpc>
                <a:spcPct val="150000"/>
              </a:lnSpc>
              <a:buFont typeface="+mj-lt"/>
              <a:buAutoNum type="arabicPeriod"/>
            </a:pPr>
            <a:r>
              <a:rPr lang="en-US" sz="1800" b="1" dirty="0">
                <a:latin typeface="Poppins" panose="00000500000000000000" pitchFamily="2" charset="0"/>
                <a:cs typeface="Poppins" panose="00000500000000000000" pitchFamily="2" charset="0"/>
              </a:rPr>
              <a:t>Registration schedule: mandatory starting from 2026</a:t>
            </a:r>
          </a:p>
          <a:p>
            <a:pPr marL="635508" lvl="1" indent="-342900" algn="just">
              <a:lnSpc>
                <a:spcPct val="150000"/>
              </a:lnSpc>
            </a:pPr>
            <a:r>
              <a:rPr lang="en-US" sz="1600" dirty="0">
                <a:latin typeface="Poppins" panose="00000500000000000000" pitchFamily="2" charset="0"/>
                <a:cs typeface="Poppins" panose="00000500000000000000" pitchFamily="2" charset="0"/>
              </a:rPr>
              <a:t>Do not w</a:t>
            </a:r>
            <a:r>
              <a:rPr lang="en-US" sz="1600" b="0" i="0" dirty="0">
                <a:solidFill>
                  <a:srgbClr val="242424"/>
                </a:solidFill>
                <a:effectLst/>
                <a:highlight>
                  <a:srgbClr val="FAFAFA"/>
                </a:highlight>
                <a:latin typeface="Segoe UI" panose="020B0502040204020203" pitchFamily="34" charset="0"/>
              </a:rPr>
              <a:t>ait until the last moment to register your data</a:t>
            </a:r>
          </a:p>
          <a:p>
            <a:pPr marL="342900" indent="-342900" algn="just">
              <a:lnSpc>
                <a:spcPct val="150000"/>
              </a:lnSpc>
              <a:buFont typeface="+mj-lt"/>
              <a:buAutoNum type="arabicPeriod"/>
            </a:pPr>
            <a:r>
              <a:rPr lang="en-US" sz="1800" b="1" dirty="0">
                <a:latin typeface="Poppins" panose="00000500000000000000" pitchFamily="2" charset="0"/>
                <a:cs typeface="Poppins" panose="00000500000000000000" pitchFamily="2" charset="0"/>
              </a:rPr>
              <a:t>Semi-manual solution: Upload XML files into EUDAMED</a:t>
            </a:r>
          </a:p>
          <a:p>
            <a:pPr marL="635508" lvl="1" indent="-342900" algn="just">
              <a:lnSpc>
                <a:spcPct val="150000"/>
              </a:lnSpc>
            </a:pPr>
            <a:r>
              <a:rPr lang="en-US" sz="1600" dirty="0">
                <a:latin typeface="Poppins" panose="00000500000000000000" pitchFamily="2" charset="0"/>
                <a:cs typeface="Poppins" panose="00000500000000000000" pitchFamily="2" charset="0"/>
              </a:rPr>
              <a:t>The real and false advantages of Bulk XML upload (Webinar February 6, 2025).</a:t>
            </a:r>
          </a:p>
          <a:p>
            <a:pPr marL="342900" indent="-342900" algn="just">
              <a:lnSpc>
                <a:spcPct val="150000"/>
              </a:lnSpc>
              <a:buFont typeface="+mj-lt"/>
              <a:buAutoNum type="arabicPeriod"/>
            </a:pPr>
            <a:r>
              <a:rPr lang="en-US" sz="1800" b="1" dirty="0">
                <a:latin typeface="Poppins" panose="00000500000000000000" pitchFamily="2" charset="0"/>
                <a:cs typeface="Poppins" panose="00000500000000000000" pitchFamily="2" charset="0"/>
              </a:rPr>
              <a:t>Automated solution: Machine to Machine (M2M)</a:t>
            </a:r>
          </a:p>
          <a:p>
            <a:pPr marL="635508" lvl="1" indent="-342900" algn="just">
              <a:lnSpc>
                <a:spcPct val="150000"/>
              </a:lnSpc>
            </a:pPr>
            <a:r>
              <a:rPr lang="en-US" sz="1600" dirty="0">
                <a:latin typeface="Poppins" panose="00000500000000000000" pitchFamily="2" charset="0"/>
                <a:cs typeface="Poppins" panose="00000500000000000000" pitchFamily="2" charset="0"/>
              </a:rPr>
              <a:t>A real convenience for the company &amp; a guarantee of reliability and viability (Webinar February 13, 2025).</a:t>
            </a:r>
            <a:endParaRPr lang="fr-FR" sz="1600"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a:p>
            <a:pPr marL="0" indent="0" algn="just">
              <a:lnSpc>
                <a:spcPct val="150000"/>
              </a:lnSpc>
              <a:buNone/>
            </a:pPr>
            <a:endParaRPr lang="fr-FR"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94709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133D3-3D48-ED8A-B711-72C2D4E365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564562-1AC1-3DFC-984E-405E010E7134}"/>
              </a:ext>
            </a:extLst>
          </p:cNvPr>
          <p:cNvSpPr>
            <a:spLocks noGrp="1"/>
          </p:cNvSpPr>
          <p:nvPr>
            <p:ph type="title"/>
          </p:nvPr>
        </p:nvSpPr>
        <p:spPr>
          <a:xfrm>
            <a:off x="233680" y="148796"/>
            <a:ext cx="10058400" cy="748454"/>
          </a:xfrm>
        </p:spPr>
        <p:txBody>
          <a:bodyPr>
            <a:normAutofit/>
          </a:bodyPr>
          <a:lstStyle/>
          <a:p>
            <a:r>
              <a:rPr lang="en-US" sz="2400" dirty="0">
                <a:latin typeface="Poppins" panose="00000500000000000000" pitchFamily="2" charset="0"/>
                <a:cs typeface="Poppins" panose="00000500000000000000" pitchFamily="2" charset="0"/>
              </a:rPr>
              <a:t>Webinar 2/8 : Manually Entering Your Data into EUDAMED</a:t>
            </a:r>
            <a:r>
              <a:rPr lang="en-US" sz="2400" noProof="0" dirty="0">
                <a:latin typeface="Poppins" panose="00000500000000000000" pitchFamily="2" charset="0"/>
                <a:cs typeface="Poppins" panose="00000500000000000000" pitchFamily="2" charset="0"/>
              </a:rPr>
              <a:t>?</a:t>
            </a:r>
            <a:br>
              <a:rPr lang="fr-FR" sz="2400" dirty="0">
                <a:latin typeface="Poppins" panose="00000500000000000000" pitchFamily="2" charset="0"/>
                <a:cs typeface="Poppins" panose="00000500000000000000" pitchFamily="2" charset="0"/>
              </a:rPr>
            </a:br>
            <a:r>
              <a:rPr lang="fr-FR" sz="2400" b="1" dirty="0">
                <a:latin typeface="Poppins" panose="00000500000000000000" pitchFamily="2" charset="0"/>
                <a:cs typeface="Poppins" panose="00000500000000000000" pitchFamily="2" charset="0"/>
              </a:rPr>
              <a:t>Next </a:t>
            </a:r>
            <a:r>
              <a:rPr lang="fr-FR" sz="2400" b="1" dirty="0" err="1">
                <a:latin typeface="Poppins" panose="00000500000000000000" pitchFamily="2" charset="0"/>
                <a:cs typeface="Poppins" panose="00000500000000000000" pitchFamily="2" charset="0"/>
              </a:rPr>
              <a:t>Steps</a:t>
            </a:r>
            <a:endParaRPr lang="fr-FR" sz="2400" b="1" dirty="0">
              <a:latin typeface="Poppins" panose="00000500000000000000" pitchFamily="2" charset="0"/>
              <a:cs typeface="Poppins" panose="00000500000000000000" pitchFamily="2" charset="0"/>
            </a:endParaRPr>
          </a:p>
        </p:txBody>
      </p:sp>
      <p:sp>
        <p:nvSpPr>
          <p:cNvPr id="31" name="ZoneTexte 30">
            <a:extLst>
              <a:ext uri="{FF2B5EF4-FFF2-40B4-BE49-F238E27FC236}">
                <a16:creationId xmlns:a16="http://schemas.microsoft.com/office/drawing/2014/main" id="{3053345E-68D7-C293-EB13-56935ECB1007}"/>
              </a:ext>
            </a:extLst>
          </p:cNvPr>
          <p:cNvSpPr txBox="1"/>
          <p:nvPr/>
        </p:nvSpPr>
        <p:spPr>
          <a:xfrm>
            <a:off x="2667000" y="6858000"/>
            <a:ext cx="6858000" cy="230832"/>
          </a:xfrm>
          <a:prstGeom prst="rect">
            <a:avLst/>
          </a:prstGeom>
          <a:noFill/>
        </p:spPr>
        <p:txBody>
          <a:bodyPr wrap="square" rtlCol="0">
            <a:spAutoFit/>
          </a:bodyPr>
          <a:lstStyle/>
          <a:p>
            <a:r>
              <a:rPr lang="fr-FR" sz="900">
                <a:hlinkClick r:id="rId3" tooltip="http://commons.wikimedia.org/wiki/File:Deletion_icon.svg"/>
              </a:rPr>
              <a:t>Cette photo</a:t>
            </a:r>
            <a:r>
              <a:rPr lang="fr-FR" sz="900"/>
              <a:t> par Auteur inconnu est soumise à la licence </a:t>
            </a:r>
            <a:r>
              <a:rPr lang="fr-FR" sz="900">
                <a:hlinkClick r:id="rId4" tooltip="https://creativecommons.org/licenses/by-sa/3.0/"/>
              </a:rPr>
              <a:t>CC BY-SA</a:t>
            </a:r>
            <a:endParaRPr lang="fr-FR" sz="900"/>
          </a:p>
        </p:txBody>
      </p:sp>
      <p:sp>
        <p:nvSpPr>
          <p:cNvPr id="35" name="ZoneTexte 34">
            <a:extLst>
              <a:ext uri="{FF2B5EF4-FFF2-40B4-BE49-F238E27FC236}">
                <a16:creationId xmlns:a16="http://schemas.microsoft.com/office/drawing/2014/main" id="{EE2248A6-AEED-31FC-7D17-9E9E7A2A757C}"/>
              </a:ext>
            </a:extLst>
          </p:cNvPr>
          <p:cNvSpPr txBox="1"/>
          <p:nvPr/>
        </p:nvSpPr>
        <p:spPr>
          <a:xfrm>
            <a:off x="4666354" y="6854014"/>
            <a:ext cx="6858000" cy="230832"/>
          </a:xfrm>
          <a:prstGeom prst="rect">
            <a:avLst/>
          </a:prstGeom>
          <a:noFill/>
        </p:spPr>
        <p:txBody>
          <a:bodyPr wrap="square" rtlCol="0">
            <a:spAutoFit/>
          </a:bodyPr>
          <a:lstStyle/>
          <a:p>
            <a:r>
              <a:rPr lang="fr-FR" sz="900">
                <a:hlinkClick r:id="rId3" tooltip="http://commons.wikimedia.org/wiki/File:Deletion_icon.svg"/>
              </a:rPr>
              <a:t>Cette photo</a:t>
            </a:r>
            <a:r>
              <a:rPr lang="fr-FR" sz="900"/>
              <a:t> par Auteur inconnu est soumise à la licence </a:t>
            </a:r>
            <a:r>
              <a:rPr lang="fr-FR" sz="900">
                <a:hlinkClick r:id="rId4" tooltip="https://creativecommons.org/licenses/by-sa/3.0/"/>
              </a:rPr>
              <a:t>CC BY-SA</a:t>
            </a:r>
            <a:endParaRPr lang="fr-FR" sz="900"/>
          </a:p>
        </p:txBody>
      </p:sp>
      <p:graphicFrame>
        <p:nvGraphicFramePr>
          <p:cNvPr id="13" name="Tableau 12">
            <a:extLst>
              <a:ext uri="{FF2B5EF4-FFF2-40B4-BE49-F238E27FC236}">
                <a16:creationId xmlns:a16="http://schemas.microsoft.com/office/drawing/2014/main" id="{F271071A-0E42-87F6-BC62-5D22F11EEBF3}"/>
              </a:ext>
            </a:extLst>
          </p:cNvPr>
          <p:cNvGraphicFramePr>
            <a:graphicFrameLocks noGrp="1"/>
          </p:cNvGraphicFramePr>
          <p:nvPr>
            <p:extLst>
              <p:ext uri="{D42A27DB-BD31-4B8C-83A1-F6EECF244321}">
                <p14:modId xmlns:p14="http://schemas.microsoft.com/office/powerpoint/2010/main" val="2919799955"/>
              </p:ext>
            </p:extLst>
          </p:nvPr>
        </p:nvGraphicFramePr>
        <p:xfrm>
          <a:off x="1105536" y="1506569"/>
          <a:ext cx="10058399" cy="422656"/>
        </p:xfrm>
        <a:graphic>
          <a:graphicData uri="http://schemas.openxmlformats.org/drawingml/2006/table">
            <a:tbl>
              <a:tblPr firstRow="1" bandRow="1">
                <a:tableStyleId>{5C22544A-7EE6-4342-B048-85BDC9FD1C3A}</a:tableStyleId>
              </a:tblPr>
              <a:tblGrid>
                <a:gridCol w="960616">
                  <a:extLst>
                    <a:ext uri="{9D8B030D-6E8A-4147-A177-3AD203B41FA5}">
                      <a16:colId xmlns:a16="http://schemas.microsoft.com/office/drawing/2014/main" val="465048072"/>
                    </a:ext>
                  </a:extLst>
                </a:gridCol>
                <a:gridCol w="7181117">
                  <a:extLst>
                    <a:ext uri="{9D8B030D-6E8A-4147-A177-3AD203B41FA5}">
                      <a16:colId xmlns:a16="http://schemas.microsoft.com/office/drawing/2014/main" val="3359478390"/>
                    </a:ext>
                  </a:extLst>
                </a:gridCol>
                <a:gridCol w="1916666">
                  <a:extLst>
                    <a:ext uri="{9D8B030D-6E8A-4147-A177-3AD203B41FA5}">
                      <a16:colId xmlns:a16="http://schemas.microsoft.com/office/drawing/2014/main" val="1753461224"/>
                    </a:ext>
                  </a:extLst>
                </a:gridCol>
              </a:tblGrid>
              <a:tr h="298124">
                <a:tc>
                  <a:txBody>
                    <a:bodyPr/>
                    <a:lstStyle/>
                    <a:p>
                      <a:pPr algn="ctr">
                        <a:lnSpc>
                          <a:spcPct val="150000"/>
                        </a:lnSpc>
                      </a:pPr>
                      <a:r>
                        <a:rPr lang="fr-FR" sz="1600" noProof="0" dirty="0">
                          <a:latin typeface="Poppins" panose="00000500000000000000" pitchFamily="2" charset="0"/>
                          <a:cs typeface="Poppins" panose="00000500000000000000" pitchFamily="2" charset="0"/>
                        </a:rPr>
                        <a:t>3</a:t>
                      </a:r>
                    </a:p>
                  </a:txBody>
                  <a:tcPr anchor="ctr"/>
                </a:tc>
                <a:tc>
                  <a:txBody>
                    <a:bodyPr/>
                    <a:lstStyle/>
                    <a:p>
                      <a:pPr>
                        <a:lnSpc>
                          <a:spcPct val="150000"/>
                        </a:lnSpc>
                      </a:pPr>
                      <a:r>
                        <a:rPr lang="fr-FR" sz="1600" noProof="0" dirty="0" err="1">
                          <a:latin typeface="Poppins" panose="00000500000000000000" pitchFamily="2" charset="0"/>
                          <a:cs typeface="Poppins" panose="00000500000000000000" pitchFamily="2" charset="0"/>
                        </a:rPr>
                        <a:t>Updating</a:t>
                      </a:r>
                      <a:r>
                        <a:rPr lang="fr-FR" sz="1600" noProof="0" dirty="0">
                          <a:latin typeface="Poppins" panose="00000500000000000000" pitchFamily="2" charset="0"/>
                          <a:cs typeface="Poppins" panose="00000500000000000000" pitchFamily="2" charset="0"/>
                        </a:rPr>
                        <a:t> XML files </a:t>
                      </a:r>
                      <a:r>
                        <a:rPr lang="fr-FR" sz="1600" noProof="0" dirty="0" err="1">
                          <a:latin typeface="Poppins" panose="00000500000000000000" pitchFamily="2" charset="0"/>
                          <a:cs typeface="Poppins" panose="00000500000000000000" pitchFamily="2" charset="0"/>
                        </a:rPr>
                        <a:t>into</a:t>
                      </a:r>
                      <a:r>
                        <a:rPr lang="fr-FR" sz="1600" noProof="0" dirty="0">
                          <a:latin typeface="Poppins" panose="00000500000000000000" pitchFamily="2" charset="0"/>
                          <a:cs typeface="Poppins" panose="00000500000000000000" pitchFamily="2" charset="0"/>
                        </a:rPr>
                        <a:t> EUDAMED</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600" baseline="0" noProof="0" dirty="0" err="1">
                          <a:latin typeface="Poppins" panose="00000500000000000000" pitchFamily="2" charset="0"/>
                          <a:cs typeface="Poppins" panose="00000500000000000000" pitchFamily="2" charset="0"/>
                        </a:rPr>
                        <a:t>Feb</a:t>
                      </a:r>
                      <a:r>
                        <a:rPr lang="fr-FR" sz="1600" baseline="0" noProof="0" dirty="0">
                          <a:latin typeface="Poppins" panose="00000500000000000000" pitchFamily="2" charset="0"/>
                          <a:cs typeface="Poppins" panose="00000500000000000000" pitchFamily="2" charset="0"/>
                        </a:rPr>
                        <a:t> 13,</a:t>
                      </a:r>
                      <a:r>
                        <a:rPr lang="fr-FR" sz="1600" noProof="0" dirty="0">
                          <a:latin typeface="Poppins" panose="00000500000000000000" pitchFamily="2" charset="0"/>
                          <a:cs typeface="Poppins" panose="00000500000000000000" pitchFamily="2" charset="0"/>
                        </a:rPr>
                        <a:t> 25</a:t>
                      </a:r>
                    </a:p>
                  </a:txBody>
                  <a:tcPr anchor="ctr"/>
                </a:tc>
                <a:extLst>
                  <a:ext uri="{0D108BD9-81ED-4DB2-BD59-A6C34878D82A}">
                    <a16:rowId xmlns:a16="http://schemas.microsoft.com/office/drawing/2014/main" val="3348453300"/>
                  </a:ext>
                </a:extLst>
              </a:tr>
            </a:tbl>
          </a:graphicData>
        </a:graphic>
      </p:graphicFrame>
      <p:sp>
        <p:nvSpPr>
          <p:cNvPr id="14" name="ZoneTexte 13">
            <a:extLst>
              <a:ext uri="{FF2B5EF4-FFF2-40B4-BE49-F238E27FC236}">
                <a16:creationId xmlns:a16="http://schemas.microsoft.com/office/drawing/2014/main" id="{63800372-7D8E-BD1D-7021-3AA5454CB340}"/>
              </a:ext>
            </a:extLst>
          </p:cNvPr>
          <p:cNvSpPr txBox="1"/>
          <p:nvPr/>
        </p:nvSpPr>
        <p:spPr>
          <a:xfrm>
            <a:off x="1105536" y="1106948"/>
            <a:ext cx="4934364" cy="461665"/>
          </a:xfrm>
          <a:prstGeom prst="rect">
            <a:avLst/>
          </a:prstGeom>
          <a:noFill/>
        </p:spPr>
        <p:txBody>
          <a:bodyPr wrap="square" rtlCol="0">
            <a:spAutoFit/>
          </a:bodyPr>
          <a:lstStyle>
            <a:defPPr>
              <a:defRPr lang="en-US"/>
            </a:defPPr>
            <a:lvl1pPr>
              <a:defRPr sz="2400" b="1">
                <a:solidFill>
                  <a:srgbClr val="00B050"/>
                </a:solidFill>
                <a:latin typeface="Poppins" panose="00000500000000000000" pitchFamily="2" charset="0"/>
                <a:cs typeface="Poppins" panose="00000500000000000000" pitchFamily="2" charset="0"/>
              </a:defRPr>
            </a:lvl1pPr>
          </a:lstStyle>
          <a:p>
            <a:r>
              <a:rPr lang="fr-FR" dirty="0">
                <a:solidFill>
                  <a:srgbClr val="139D89"/>
                </a:solidFill>
              </a:rPr>
              <a:t>Next Ackomas Webinar:</a:t>
            </a:r>
          </a:p>
        </p:txBody>
      </p:sp>
      <p:sp>
        <p:nvSpPr>
          <p:cNvPr id="16" name="ZoneTexte 15">
            <a:extLst>
              <a:ext uri="{FF2B5EF4-FFF2-40B4-BE49-F238E27FC236}">
                <a16:creationId xmlns:a16="http://schemas.microsoft.com/office/drawing/2014/main" id="{C7C45575-E352-D239-D02A-D1E47C73CF56}"/>
              </a:ext>
            </a:extLst>
          </p:cNvPr>
          <p:cNvSpPr txBox="1"/>
          <p:nvPr/>
        </p:nvSpPr>
        <p:spPr>
          <a:xfrm>
            <a:off x="3929974" y="2323428"/>
            <a:ext cx="7156491" cy="2308324"/>
          </a:xfrm>
          <a:prstGeom prst="rect">
            <a:avLst/>
          </a:prstGeom>
          <a:noFill/>
        </p:spPr>
        <p:txBody>
          <a:bodyPr wrap="square" rtlCol="0">
            <a:spAutoFit/>
          </a:bodyPr>
          <a:lstStyle/>
          <a:p>
            <a:pPr marL="285750" indent="-285750" algn="just">
              <a:buFont typeface="Arial" panose="020B0604020202020204" pitchFamily="34" charset="0"/>
              <a:buChar char="•"/>
            </a:pPr>
            <a:r>
              <a:rPr lang="en-US" b="1" i="0" dirty="0">
                <a:solidFill>
                  <a:srgbClr val="242424"/>
                </a:solidFill>
                <a:effectLst/>
                <a:highlight>
                  <a:srgbClr val="FFFFFF"/>
                </a:highlight>
                <a:latin typeface="Segoe UI" panose="020B0502040204020203" pitchFamily="34" charset="0"/>
              </a:rPr>
              <a:t>Receiving the "Eudamed Practical Guide" after the 8 Webinars</a:t>
            </a:r>
          </a:p>
          <a:p>
            <a:pPr marL="285750" indent="-285750" algn="just">
              <a:buFont typeface="Arial" panose="020B0604020202020204" pitchFamily="34" charset="0"/>
              <a:buChar char="•"/>
            </a:pPr>
            <a:endParaRPr lang="fr-FR" b="1" dirty="0"/>
          </a:p>
          <a:p>
            <a:pPr marL="285750" indent="-285750" algn="just">
              <a:buFont typeface="Arial" panose="020B0604020202020204" pitchFamily="34" charset="0"/>
              <a:buChar char="•"/>
            </a:pPr>
            <a:r>
              <a:rPr lang="en-US" b="1" i="0" dirty="0">
                <a:solidFill>
                  <a:srgbClr val="242424"/>
                </a:solidFill>
                <a:effectLst/>
                <a:highlight>
                  <a:srgbClr val="FFFFFF"/>
                </a:highlight>
                <a:latin typeface="Segoe UI" panose="020B0502040204020203" pitchFamily="34" charset="0"/>
              </a:rPr>
              <a:t>Contact Ackomas for your general or specific questions</a:t>
            </a:r>
          </a:p>
          <a:p>
            <a:pPr algn="just"/>
            <a:r>
              <a:rPr lang="en-US" b="1" i="0" dirty="0">
                <a:solidFill>
                  <a:srgbClr val="242424"/>
                </a:solidFill>
                <a:effectLst/>
                <a:highlight>
                  <a:srgbClr val="FFFFFF"/>
                </a:highlight>
                <a:latin typeface="Segoe UI" panose="020B0502040204020203" pitchFamily="34" charset="0"/>
              </a:rPr>
              <a:t>      </a:t>
            </a:r>
            <a:r>
              <a:rPr lang="fr-FR" sz="1600" b="1" dirty="0">
                <a:solidFill>
                  <a:srgbClr val="139D89"/>
                </a:solidFill>
                <a:hlinkClick r:id="rId5" tooltip="mailto:contact@ackomas.com">
                  <a:extLst>
                    <a:ext uri="{A12FA001-AC4F-418D-AE19-62706E023703}">
                      <ahyp:hlinkClr xmlns:ahyp="http://schemas.microsoft.com/office/drawing/2018/hyperlinkcolor" val="tx"/>
                    </a:ext>
                  </a:extLst>
                </a:hlinkClick>
              </a:rPr>
              <a:t>contact@ackomas.com</a:t>
            </a:r>
            <a:r>
              <a:rPr lang="fr-FR" sz="1600" b="1" dirty="0">
                <a:solidFill>
                  <a:srgbClr val="139D89"/>
                </a:solidFill>
              </a:rPr>
              <a:t> / +33(0)185416167</a:t>
            </a:r>
          </a:p>
          <a:p>
            <a:pPr marL="285750" indent="-285750" algn="just">
              <a:buFont typeface="Arial" panose="020B0604020202020204" pitchFamily="34" charset="0"/>
              <a:buChar char="•"/>
            </a:pPr>
            <a:endParaRPr lang="fr-FR" b="1" dirty="0"/>
          </a:p>
          <a:p>
            <a:pPr marL="285750" indent="-285750" algn="just">
              <a:buFont typeface="Arial" panose="020B0604020202020204" pitchFamily="34" charset="0"/>
              <a:buChar char="•"/>
            </a:pPr>
            <a:r>
              <a:rPr lang="en-US" b="1" i="0" dirty="0">
                <a:solidFill>
                  <a:srgbClr val="242424"/>
                </a:solidFill>
                <a:effectLst/>
                <a:highlight>
                  <a:srgbClr val="FFFFFF"/>
                </a:highlight>
                <a:latin typeface="Segoe UI" panose="020B0502040204020203" pitchFamily="34" charset="0"/>
              </a:rPr>
              <a:t>Contact our sales team for more information about the Ackomas solution</a:t>
            </a:r>
            <a:endParaRPr lang="fr-FR" b="1" dirty="0"/>
          </a:p>
          <a:p>
            <a:pPr algn="just"/>
            <a:endParaRPr lang="fr-FR" b="1" dirty="0"/>
          </a:p>
        </p:txBody>
      </p:sp>
      <p:sp>
        <p:nvSpPr>
          <p:cNvPr id="18" name="ZoneTexte 17">
            <a:extLst>
              <a:ext uri="{FF2B5EF4-FFF2-40B4-BE49-F238E27FC236}">
                <a16:creationId xmlns:a16="http://schemas.microsoft.com/office/drawing/2014/main" id="{A05D944A-11B1-ED7C-75EE-0D97400EAC5D}"/>
              </a:ext>
            </a:extLst>
          </p:cNvPr>
          <p:cNvSpPr txBox="1"/>
          <p:nvPr/>
        </p:nvSpPr>
        <p:spPr>
          <a:xfrm>
            <a:off x="5688944" y="5449610"/>
            <a:ext cx="5494063" cy="646331"/>
          </a:xfrm>
          <a:prstGeom prst="rect">
            <a:avLst/>
          </a:prstGeom>
          <a:noFill/>
        </p:spPr>
        <p:txBody>
          <a:bodyPr wrap="square" rtlCol="0">
            <a:spAutoFit/>
          </a:bodyPr>
          <a:lstStyle/>
          <a:p>
            <a:r>
              <a:rPr lang="fr-FR" sz="1800" b="1" dirty="0"/>
              <a:t> </a:t>
            </a:r>
          </a:p>
          <a:p>
            <a:endParaRPr lang="fr-FR" b="1" dirty="0"/>
          </a:p>
        </p:txBody>
      </p:sp>
      <p:pic>
        <p:nvPicPr>
          <p:cNvPr id="4" name="Image 3" descr="Une image contenant texte, Visage humain, affiche, personne&#10;&#10;Description générée automatiquement">
            <a:extLst>
              <a:ext uri="{FF2B5EF4-FFF2-40B4-BE49-F238E27FC236}">
                <a16:creationId xmlns:a16="http://schemas.microsoft.com/office/drawing/2014/main" id="{C8AE2315-B42B-AC92-B8CD-235523D12571}"/>
              </a:ext>
            </a:extLst>
          </p:cNvPr>
          <p:cNvPicPr>
            <a:picLocks noChangeAspect="1"/>
          </p:cNvPicPr>
          <p:nvPr/>
        </p:nvPicPr>
        <p:blipFill>
          <a:blip r:embed="rId6"/>
          <a:stretch>
            <a:fillRect/>
          </a:stretch>
        </p:blipFill>
        <p:spPr>
          <a:xfrm>
            <a:off x="623685" y="3264977"/>
            <a:ext cx="1389939" cy="3088753"/>
          </a:xfrm>
          <a:prstGeom prst="rect">
            <a:avLst/>
          </a:prstGeom>
        </p:spPr>
      </p:pic>
      <p:pic>
        <p:nvPicPr>
          <p:cNvPr id="5" name="Image 4" descr="Une image contenant texte, Visage humain, personne, affiche&#10;&#10;Description générée automatiquement">
            <a:extLst>
              <a:ext uri="{FF2B5EF4-FFF2-40B4-BE49-F238E27FC236}">
                <a16:creationId xmlns:a16="http://schemas.microsoft.com/office/drawing/2014/main" id="{9A6D5E25-3568-AED8-34FF-445D8AB802D1}"/>
              </a:ext>
            </a:extLst>
          </p:cNvPr>
          <p:cNvPicPr>
            <a:picLocks noChangeAspect="1"/>
          </p:cNvPicPr>
          <p:nvPr/>
        </p:nvPicPr>
        <p:blipFill>
          <a:blip r:embed="rId7"/>
          <a:stretch>
            <a:fillRect/>
          </a:stretch>
        </p:blipFill>
        <p:spPr>
          <a:xfrm>
            <a:off x="2087140" y="3264977"/>
            <a:ext cx="1389939" cy="3088754"/>
          </a:xfrm>
          <a:prstGeom prst="rect">
            <a:avLst/>
          </a:prstGeom>
        </p:spPr>
      </p:pic>
      <p:pic>
        <p:nvPicPr>
          <p:cNvPr id="6" name="Image 5" descr="Une image contenant texte, Police, Graphique, graphisme&#10;&#10;Description générée automatiquement">
            <a:extLst>
              <a:ext uri="{FF2B5EF4-FFF2-40B4-BE49-F238E27FC236}">
                <a16:creationId xmlns:a16="http://schemas.microsoft.com/office/drawing/2014/main" id="{BF33C291-1BAE-097A-B6CE-80175190351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249509" y="2487887"/>
            <a:ext cx="2057895" cy="1230434"/>
          </a:xfrm>
          <a:prstGeom prst="rect">
            <a:avLst/>
          </a:prstGeom>
        </p:spPr>
      </p:pic>
      <p:pic>
        <p:nvPicPr>
          <p:cNvPr id="7" name="Image 6" descr="Une image contenant Graphique, clipart, illustration, conception&#10;&#10;Description générée automatiquement">
            <a:extLst>
              <a:ext uri="{FF2B5EF4-FFF2-40B4-BE49-F238E27FC236}">
                <a16:creationId xmlns:a16="http://schemas.microsoft.com/office/drawing/2014/main" id="{24B3E37E-440F-A010-2401-C87EE94F5F64}"/>
              </a:ext>
            </a:extLst>
          </p:cNvPr>
          <p:cNvPicPr>
            <a:picLocks noChangeAspect="1"/>
          </p:cNvPicPr>
          <p:nvPr/>
        </p:nvPicPr>
        <p:blipFill>
          <a:blip r:embed="rId10"/>
          <a:stretch>
            <a:fillRect/>
          </a:stretch>
        </p:blipFill>
        <p:spPr>
          <a:xfrm>
            <a:off x="746875" y="2134685"/>
            <a:ext cx="1005269" cy="1036488"/>
          </a:xfrm>
          <a:prstGeom prst="rect">
            <a:avLst/>
          </a:prstGeom>
        </p:spPr>
      </p:pic>
      <p:pic>
        <p:nvPicPr>
          <p:cNvPr id="8" name="Image 7">
            <a:extLst>
              <a:ext uri="{FF2B5EF4-FFF2-40B4-BE49-F238E27FC236}">
                <a16:creationId xmlns:a16="http://schemas.microsoft.com/office/drawing/2014/main" id="{8D84BF4E-063F-855C-803C-69C68917B6EC}"/>
              </a:ext>
            </a:extLst>
          </p:cNvPr>
          <p:cNvPicPr>
            <a:picLocks noChangeAspect="1"/>
          </p:cNvPicPr>
          <p:nvPr/>
        </p:nvPicPr>
        <p:blipFill>
          <a:blip r:embed="rId11"/>
          <a:stretch>
            <a:fillRect/>
          </a:stretch>
        </p:blipFill>
        <p:spPr>
          <a:xfrm>
            <a:off x="3514364" y="5056466"/>
            <a:ext cx="1869005" cy="1220715"/>
          </a:xfrm>
          <a:prstGeom prst="rect">
            <a:avLst/>
          </a:prstGeom>
        </p:spPr>
      </p:pic>
    </p:spTree>
    <p:extLst>
      <p:ext uri="{BB962C8B-B14F-4D97-AF65-F5344CB8AC3E}">
        <p14:creationId xmlns:p14="http://schemas.microsoft.com/office/powerpoint/2010/main" val="2406290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6A5ADA9A-1EE5-44A9-BE8B-C759A5293373}"/>
              </a:ext>
            </a:extLst>
          </p:cNvPr>
          <p:cNvPicPr>
            <a:picLocks noChangeAspect="1"/>
          </p:cNvPicPr>
          <p:nvPr/>
        </p:nvPicPr>
        <p:blipFill>
          <a:blip r:embed="rId3"/>
          <a:stretch>
            <a:fillRect/>
          </a:stretch>
        </p:blipFill>
        <p:spPr>
          <a:xfrm>
            <a:off x="468054" y="1098786"/>
            <a:ext cx="1572737" cy="2028830"/>
          </a:xfrm>
          <a:prstGeom prst="rect">
            <a:avLst/>
          </a:prstGeom>
        </p:spPr>
      </p:pic>
      <p:sp>
        <p:nvSpPr>
          <p:cNvPr id="2" name="Titre 1">
            <a:extLst>
              <a:ext uri="{FF2B5EF4-FFF2-40B4-BE49-F238E27FC236}">
                <a16:creationId xmlns:a16="http://schemas.microsoft.com/office/drawing/2014/main" id="{6FF89860-71D3-4484-8572-2AFFABA471AD}"/>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Q1-2025 Ackomas Webinars (2/8)</a:t>
            </a:r>
            <a:br>
              <a:rPr lang="fr-FR" sz="2400" dirty="0">
                <a:latin typeface="Poppins" panose="00000500000000000000" pitchFamily="2" charset="0"/>
                <a:cs typeface="Poppins" panose="00000500000000000000" pitchFamily="2" charset="0"/>
              </a:rPr>
            </a:br>
            <a:r>
              <a:rPr lang="en-US" sz="2400" b="1" dirty="0">
                <a:latin typeface="Poppins" panose="00000500000000000000" pitchFamily="2" charset="0"/>
                <a:cs typeface="Poppins" panose="00000500000000000000" pitchFamily="2" charset="0"/>
              </a:rPr>
              <a:t>Your Subject Matter Expert</a:t>
            </a:r>
            <a:endParaRPr lang="fr-FR" sz="2400" b="1" dirty="0">
              <a:latin typeface="Poppins" panose="00000500000000000000" pitchFamily="2" charset="0"/>
              <a:cs typeface="Poppins" panose="00000500000000000000" pitchFamily="2" charset="0"/>
            </a:endParaRPr>
          </a:p>
        </p:txBody>
      </p:sp>
      <p:sp>
        <p:nvSpPr>
          <p:cNvPr id="4" name="Espace réservé du numéro de diapositive 3">
            <a:extLst>
              <a:ext uri="{FF2B5EF4-FFF2-40B4-BE49-F238E27FC236}">
                <a16:creationId xmlns:a16="http://schemas.microsoft.com/office/drawing/2014/main" id="{3E516ABE-00D3-4B05-B775-C5C6AF82611C}"/>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a:pPr>
                <a:spcAft>
                  <a:spcPts val="600"/>
                </a:spcAft>
              </a:pPr>
              <a:t>2</a:t>
            </a:fld>
            <a:endParaRPr lang="en-US" dirty="0"/>
          </a:p>
        </p:txBody>
      </p:sp>
      <p:sp>
        <p:nvSpPr>
          <p:cNvPr id="7" name="Espace réservé du numéro de diapositive 3">
            <a:extLst>
              <a:ext uri="{FF2B5EF4-FFF2-40B4-BE49-F238E27FC236}">
                <a16:creationId xmlns:a16="http://schemas.microsoft.com/office/drawing/2014/main" id="{D68CDA7E-158E-D825-1084-BF459FFD4E7F}"/>
              </a:ext>
            </a:extLst>
          </p:cNvPr>
          <p:cNvSpPr txBox="1">
            <a:spLocks/>
          </p:cNvSpPr>
          <p:nvPr/>
        </p:nvSpPr>
        <p:spPr>
          <a:xfrm>
            <a:off x="9900458" y="6459785"/>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FAB73BC-B049-4115-A692-8D63A059BFB8}" type="slidenum">
              <a:rPr lang="en-US" smtClean="0"/>
              <a:pPr>
                <a:spcAft>
                  <a:spcPts val="600"/>
                </a:spcAft>
              </a:pPr>
              <a:t>2</a:t>
            </a:fld>
            <a:endParaRPr lang="en-US" dirty="0"/>
          </a:p>
        </p:txBody>
      </p:sp>
      <p:sp>
        <p:nvSpPr>
          <p:cNvPr id="8" name="Espace réservé du numéro de diapositive 3">
            <a:extLst>
              <a:ext uri="{FF2B5EF4-FFF2-40B4-BE49-F238E27FC236}">
                <a16:creationId xmlns:a16="http://schemas.microsoft.com/office/drawing/2014/main" id="{BDB500B4-0BEE-7B69-61C2-95E264CF1136}"/>
              </a:ext>
            </a:extLst>
          </p:cNvPr>
          <p:cNvSpPr txBox="1">
            <a:spLocks/>
          </p:cNvSpPr>
          <p:nvPr/>
        </p:nvSpPr>
        <p:spPr>
          <a:xfrm>
            <a:off x="9900458" y="6459785"/>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FAB73BC-B049-4115-A692-8D63A059BFB8}" type="slidenum">
              <a:rPr lang="en-US" smtClean="0"/>
              <a:pPr>
                <a:spcAft>
                  <a:spcPts val="600"/>
                </a:spcAft>
              </a:pPr>
              <a:t>2</a:t>
            </a:fld>
            <a:endParaRPr lang="en-US" dirty="0"/>
          </a:p>
        </p:txBody>
      </p:sp>
      <p:pic>
        <p:nvPicPr>
          <p:cNvPr id="11" name="Image 10">
            <a:extLst>
              <a:ext uri="{FF2B5EF4-FFF2-40B4-BE49-F238E27FC236}">
                <a16:creationId xmlns:a16="http://schemas.microsoft.com/office/drawing/2014/main" id="{2B71B074-1E4D-49BF-C3C2-6C6935571C2C}"/>
              </a:ext>
            </a:extLst>
          </p:cNvPr>
          <p:cNvPicPr>
            <a:picLocks noChangeAspect="1"/>
          </p:cNvPicPr>
          <p:nvPr/>
        </p:nvPicPr>
        <p:blipFill>
          <a:blip r:embed="rId4"/>
          <a:srcRect l="3747" t="2489"/>
          <a:stretch/>
        </p:blipFill>
        <p:spPr>
          <a:xfrm>
            <a:off x="2745534" y="1280683"/>
            <a:ext cx="3330434" cy="3577067"/>
          </a:xfrm>
          <a:prstGeom prst="rect">
            <a:avLst/>
          </a:prstGeom>
        </p:spPr>
      </p:pic>
      <p:sp>
        <p:nvSpPr>
          <p:cNvPr id="13" name="Google Shape;396;p42">
            <a:extLst>
              <a:ext uri="{FF2B5EF4-FFF2-40B4-BE49-F238E27FC236}">
                <a16:creationId xmlns:a16="http://schemas.microsoft.com/office/drawing/2014/main" id="{AEB6BADA-ED38-553C-35F7-372F3BC8657D}"/>
              </a:ext>
            </a:extLst>
          </p:cNvPr>
          <p:cNvSpPr txBox="1">
            <a:spLocks/>
          </p:cNvSpPr>
          <p:nvPr/>
        </p:nvSpPr>
        <p:spPr>
          <a:xfrm>
            <a:off x="2502875" y="4846191"/>
            <a:ext cx="3923190" cy="1027528"/>
          </a:xfrm>
          <a:prstGeom prst="rect">
            <a:avLst/>
          </a:prstGeom>
        </p:spPr>
        <p:txBody>
          <a:bodyPr spcFirstLastPara="1" vert="horz" wrap="square" lIns="121900" tIns="121900" rIns="121900" bIns="121900"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Open Sans" pitchFamily="2" charset="0"/>
                <a:ea typeface="Open Sans" pitchFamily="2" charset="0"/>
                <a:cs typeface="Open Sans" pitchFamily="2"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lumMod val="75000"/>
                    <a:lumOff val="25000"/>
                  </a:schemeClr>
                </a:solidFill>
                <a:latin typeface="Open Sans" pitchFamily="2" charset="0"/>
                <a:ea typeface="Open Sans" pitchFamily="2" charset="0"/>
                <a:cs typeface="Open Sans" pitchFamily="2"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lumMod val="75000"/>
                    <a:lumOff val="25000"/>
                  </a:schemeClr>
                </a:solidFill>
                <a:latin typeface="Open Sans" pitchFamily="2" charset="0"/>
                <a:ea typeface="Open Sans" pitchFamily="2" charset="0"/>
                <a:cs typeface="Open Sans" pitchFamily="2"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00000"/>
              </a:lnSpc>
              <a:spcBef>
                <a:spcPts val="0"/>
              </a:spcBef>
              <a:spcAft>
                <a:spcPts val="1600"/>
              </a:spcAft>
              <a:buClr>
                <a:schemeClr val="dk1"/>
              </a:buClr>
              <a:buSzPts val="1100"/>
              <a:buFont typeface="Arial"/>
              <a:buNone/>
            </a:pPr>
            <a:r>
              <a:rPr lang="fr-FR" sz="1800" dirty="0">
                <a:solidFill>
                  <a:schemeClr val="accent2">
                    <a:lumMod val="75000"/>
                  </a:schemeClr>
                </a:solidFill>
                <a:latin typeface="Poppins" panose="00000500000000000000" pitchFamily="2" charset="0"/>
                <a:ea typeface="Proxima Nova"/>
                <a:cs typeface="Poppins" panose="00000500000000000000" pitchFamily="2" charset="0"/>
                <a:sym typeface="Proxima Nova"/>
              </a:rPr>
              <a:t>     Jean-Philippe Joubert</a:t>
            </a:r>
            <a:br>
              <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rPr>
            </a:br>
            <a:br>
              <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rPr>
            </a:br>
            <a:r>
              <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rPr>
              <a:t>Email: </a:t>
            </a:r>
            <a:r>
              <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hlinkClick r:id="rId5"/>
              </a:rPr>
              <a:t>jpjoubert@ackomas.com</a:t>
            </a:r>
            <a:endPar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endParaRPr>
          </a:p>
          <a:p>
            <a:pPr marL="0" indent="0" algn="ctr">
              <a:lnSpc>
                <a:spcPct val="100000"/>
              </a:lnSpc>
              <a:spcBef>
                <a:spcPts val="0"/>
              </a:spcBef>
              <a:spcAft>
                <a:spcPts val="1600"/>
              </a:spcAft>
              <a:buClr>
                <a:schemeClr val="dk1"/>
              </a:buClr>
              <a:buSzPts val="1100"/>
              <a:buFont typeface="Arial"/>
              <a:buNone/>
            </a:pPr>
            <a:r>
              <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hlinkClick r:id="rId6"/>
              </a:rPr>
              <a:t>www.ackomas.com</a:t>
            </a:r>
            <a:endPar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endParaRPr>
          </a:p>
          <a:p>
            <a:pPr marL="0" indent="0" algn="ctr">
              <a:lnSpc>
                <a:spcPct val="100000"/>
              </a:lnSpc>
              <a:spcBef>
                <a:spcPts val="0"/>
              </a:spcBef>
              <a:spcAft>
                <a:spcPts val="1600"/>
              </a:spcAft>
              <a:buClr>
                <a:schemeClr val="dk1"/>
              </a:buClr>
              <a:buSzPts val="1100"/>
              <a:buFont typeface="Arial"/>
              <a:buNone/>
            </a:pPr>
            <a:endPar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endParaRPr>
          </a:p>
          <a:p>
            <a:pPr marL="0" indent="0" algn="ctr">
              <a:lnSpc>
                <a:spcPct val="100000"/>
              </a:lnSpc>
              <a:spcBef>
                <a:spcPts val="0"/>
              </a:spcBef>
              <a:spcAft>
                <a:spcPts val="1600"/>
              </a:spcAft>
              <a:buClr>
                <a:schemeClr val="dk1"/>
              </a:buClr>
              <a:buSzPts val="1100"/>
              <a:buFont typeface="Arial"/>
              <a:buNone/>
            </a:pPr>
            <a:endPar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endParaRPr>
          </a:p>
          <a:p>
            <a:pPr marL="0" indent="0" algn="ctr">
              <a:lnSpc>
                <a:spcPct val="100000"/>
              </a:lnSpc>
              <a:spcBef>
                <a:spcPts val="0"/>
              </a:spcBef>
              <a:spcAft>
                <a:spcPts val="1600"/>
              </a:spcAft>
              <a:buClr>
                <a:schemeClr val="dk1"/>
              </a:buClr>
              <a:buSzPts val="1100"/>
              <a:buFont typeface="Arial"/>
              <a:buNone/>
            </a:pPr>
            <a:endParaRPr lang="fr-FR" sz="1800" dirty="0">
              <a:solidFill>
                <a:schemeClr val="accent2">
                  <a:lumMod val="75000"/>
                </a:schemeClr>
              </a:solidFill>
              <a:latin typeface="Poppins" panose="00000500000000000000" pitchFamily="2" charset="0"/>
              <a:ea typeface="Calibri"/>
              <a:cs typeface="Poppins" panose="00000500000000000000" pitchFamily="2" charset="0"/>
              <a:sym typeface="Proxima Nova"/>
            </a:endParaRPr>
          </a:p>
        </p:txBody>
      </p:sp>
      <p:pic>
        <p:nvPicPr>
          <p:cNvPr id="14" name="Google Shape;399;p42">
            <a:hlinkClick r:id="rId7"/>
            <a:extLst>
              <a:ext uri="{FF2B5EF4-FFF2-40B4-BE49-F238E27FC236}">
                <a16:creationId xmlns:a16="http://schemas.microsoft.com/office/drawing/2014/main" id="{D6D64C7D-6B0B-03A0-E63E-CD782AF03437}"/>
              </a:ext>
            </a:extLst>
          </p:cNvPr>
          <p:cNvPicPr preferRelativeResize="0"/>
          <p:nvPr/>
        </p:nvPicPr>
        <p:blipFill>
          <a:blip r:embed="rId8">
            <a:alphaModFix/>
          </a:blip>
          <a:stretch>
            <a:fillRect/>
          </a:stretch>
        </p:blipFill>
        <p:spPr>
          <a:xfrm>
            <a:off x="2971997" y="5012112"/>
            <a:ext cx="235750" cy="235748"/>
          </a:xfrm>
          <a:prstGeom prst="rect">
            <a:avLst/>
          </a:prstGeom>
          <a:noFill/>
          <a:ln>
            <a:noFill/>
          </a:ln>
        </p:spPr>
      </p:pic>
      <p:pic>
        <p:nvPicPr>
          <p:cNvPr id="15" name="Picture 4">
            <a:extLst>
              <a:ext uri="{FF2B5EF4-FFF2-40B4-BE49-F238E27FC236}">
                <a16:creationId xmlns:a16="http://schemas.microsoft.com/office/drawing/2014/main" id="{4A14DE85-DB82-D754-C1CB-67062476B17D}"/>
              </a:ext>
            </a:extLst>
          </p:cNvPr>
          <p:cNvPicPr>
            <a:picLocks noChangeAspect="1"/>
          </p:cNvPicPr>
          <p:nvPr/>
        </p:nvPicPr>
        <p:blipFill>
          <a:blip r:embed="rId9"/>
          <a:stretch>
            <a:fillRect/>
          </a:stretch>
        </p:blipFill>
        <p:spPr>
          <a:xfrm>
            <a:off x="0" y="6308772"/>
            <a:ext cx="12192000" cy="553634"/>
          </a:xfrm>
          <a:prstGeom prst="rect">
            <a:avLst/>
          </a:prstGeom>
        </p:spPr>
      </p:pic>
      <p:pic>
        <p:nvPicPr>
          <p:cNvPr id="16" name="Picture 6">
            <a:extLst>
              <a:ext uri="{FF2B5EF4-FFF2-40B4-BE49-F238E27FC236}">
                <a16:creationId xmlns:a16="http://schemas.microsoft.com/office/drawing/2014/main" id="{403703BE-F000-F2A2-B801-0FDB915DBDD5}"/>
              </a:ext>
            </a:extLst>
          </p:cNvPr>
          <p:cNvPicPr>
            <a:picLocks noChangeAspect="1"/>
          </p:cNvPicPr>
          <p:nvPr/>
        </p:nvPicPr>
        <p:blipFill>
          <a:blip r:embed="rId10"/>
          <a:stretch>
            <a:fillRect/>
          </a:stretch>
        </p:blipFill>
        <p:spPr>
          <a:xfrm>
            <a:off x="-29496" y="926525"/>
            <a:ext cx="12034684" cy="142986"/>
          </a:xfrm>
          <a:prstGeom prst="rect">
            <a:avLst/>
          </a:prstGeom>
        </p:spPr>
      </p:pic>
      <p:sp>
        <p:nvSpPr>
          <p:cNvPr id="3" name="ZoneTexte 2">
            <a:extLst>
              <a:ext uri="{FF2B5EF4-FFF2-40B4-BE49-F238E27FC236}">
                <a16:creationId xmlns:a16="http://schemas.microsoft.com/office/drawing/2014/main" id="{A12FD90E-1F96-1FE2-72E3-8470CADCA187}"/>
              </a:ext>
            </a:extLst>
          </p:cNvPr>
          <p:cNvSpPr txBox="1"/>
          <p:nvPr/>
        </p:nvSpPr>
        <p:spPr>
          <a:xfrm>
            <a:off x="6426065" y="3429000"/>
            <a:ext cx="5445669" cy="1477328"/>
          </a:xfrm>
          <a:prstGeom prst="rect">
            <a:avLst/>
          </a:prstGeom>
          <a:noFill/>
        </p:spPr>
        <p:txBody>
          <a:bodyPr wrap="square" rtlCol="0">
            <a:spAutoFit/>
          </a:bodyPr>
          <a:lstStyle/>
          <a:p>
            <a:r>
              <a:rPr lang="en-US" b="1" dirty="0"/>
              <a:t>ACKOMAS is a partner of</a:t>
            </a:r>
            <a:endParaRPr lang="en-US" dirty="0"/>
          </a:p>
          <a:p>
            <a:pPr marL="285750" indent="-285750">
              <a:buFont typeface="Arial" panose="020B0604020202020204" pitchFamily="34" charset="0"/>
              <a:buChar char="•"/>
            </a:pPr>
            <a:r>
              <a:rPr lang="en-US" dirty="0"/>
              <a:t>MEDTECH Europe</a:t>
            </a:r>
          </a:p>
          <a:p>
            <a:pPr marL="285750" indent="-285750">
              <a:buFont typeface="Arial" panose="020B0604020202020204" pitchFamily="34" charset="0"/>
              <a:buChar char="•"/>
            </a:pPr>
            <a:r>
              <a:rPr lang="en-US" dirty="0"/>
              <a:t>GS1Healthcare</a:t>
            </a:r>
          </a:p>
          <a:p>
            <a:pPr marL="285750" indent="-285750">
              <a:buFont typeface="Arial" panose="020B0604020202020204" pitchFamily="34" charset="0"/>
              <a:buChar char="•"/>
            </a:pPr>
            <a:r>
              <a:rPr lang="en-US" dirty="0"/>
              <a:t>ISPE (international Society for Pharmaceutical Engineering)</a:t>
            </a:r>
          </a:p>
        </p:txBody>
      </p:sp>
      <p:sp>
        <p:nvSpPr>
          <p:cNvPr id="5" name="ZoneTexte 4">
            <a:extLst>
              <a:ext uri="{FF2B5EF4-FFF2-40B4-BE49-F238E27FC236}">
                <a16:creationId xmlns:a16="http://schemas.microsoft.com/office/drawing/2014/main" id="{2D077BC5-37A0-36B8-B48A-727D138FBE40}"/>
              </a:ext>
            </a:extLst>
          </p:cNvPr>
          <p:cNvSpPr txBox="1"/>
          <p:nvPr/>
        </p:nvSpPr>
        <p:spPr>
          <a:xfrm>
            <a:off x="6426065" y="1284115"/>
            <a:ext cx="5445669" cy="2031325"/>
          </a:xfrm>
          <a:prstGeom prst="rect">
            <a:avLst/>
          </a:prstGeom>
          <a:noFill/>
        </p:spPr>
        <p:txBody>
          <a:bodyPr wrap="square" rtlCol="0">
            <a:spAutoFit/>
          </a:bodyPr>
          <a:lstStyle/>
          <a:p>
            <a:r>
              <a:rPr lang="en-US" b="1" dirty="0"/>
              <a:t>ACKOMAS is a software publisher</a:t>
            </a:r>
          </a:p>
          <a:p>
            <a:pPr marL="285750" indent="-285750">
              <a:buFont typeface="Arial" panose="020B0604020202020204" pitchFamily="34" charset="0"/>
              <a:buChar char="•"/>
            </a:pPr>
            <a:r>
              <a:rPr lang="en-US" dirty="0"/>
              <a:t>Expert in Regulatory Compliance</a:t>
            </a:r>
          </a:p>
          <a:p>
            <a:pPr marL="285750" indent="-285750">
              <a:buFont typeface="Arial" panose="020B0604020202020204" pitchFamily="34" charset="0"/>
              <a:buChar char="•"/>
            </a:pPr>
            <a:r>
              <a:rPr lang="en-US" dirty="0"/>
              <a:t>Dedicated to the Medical Device industry</a:t>
            </a:r>
          </a:p>
          <a:p>
            <a:pPr marL="285750" indent="-285750">
              <a:buFont typeface="Arial" panose="020B0604020202020204" pitchFamily="34" charset="0"/>
              <a:buChar char="•"/>
            </a:pPr>
            <a:r>
              <a:rPr lang="en-US" dirty="0"/>
              <a:t>M2M solution for EUDAMED, operational since 2021, and </a:t>
            </a:r>
          </a:p>
          <a:p>
            <a:pPr marL="285750" indent="-285750">
              <a:buFont typeface="Arial" panose="020B0604020202020204" pitchFamily="34" charset="0"/>
              <a:buChar char="•"/>
            </a:pPr>
            <a:r>
              <a:rPr lang="en-US" b="0" i="0" dirty="0">
                <a:solidFill>
                  <a:srgbClr val="242424"/>
                </a:solidFill>
                <a:effectLst/>
                <a:highlight>
                  <a:srgbClr val="FFFFFF"/>
                </a:highlight>
                <a:latin typeface="Segoe UI" panose="020B0502040204020203" pitchFamily="34" charset="0"/>
              </a:rPr>
              <a:t>for other existing (GUDID) and upcoming regulatory databases</a:t>
            </a:r>
            <a:endParaRPr lang="en-US" dirty="0"/>
          </a:p>
        </p:txBody>
      </p:sp>
    </p:spTree>
    <p:extLst>
      <p:ext uri="{BB962C8B-B14F-4D97-AF65-F5344CB8AC3E}">
        <p14:creationId xmlns:p14="http://schemas.microsoft.com/office/powerpoint/2010/main" val="1285464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9EC0E-4C0D-78E5-5B83-95871B5F33F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D71120-C77F-E4E7-9EF8-7C6FA598B411}"/>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Q1-2025 Ackomas Webinars (2/8)</a:t>
            </a:r>
            <a:br>
              <a:rPr lang="fr-FR" sz="2400" dirty="0">
                <a:latin typeface="Poppins" panose="00000500000000000000" pitchFamily="2" charset="0"/>
                <a:cs typeface="Poppins" panose="00000500000000000000" pitchFamily="2" charset="0"/>
              </a:rPr>
            </a:br>
            <a:r>
              <a:rPr lang="en-US" sz="2400" b="1" i="0" dirty="0">
                <a:solidFill>
                  <a:srgbClr val="242424"/>
                </a:solidFill>
                <a:effectLst/>
                <a:highlight>
                  <a:srgbClr val="FFFFFF"/>
                </a:highlight>
                <a:latin typeface="Poppins" panose="00000500000000000000" pitchFamily="2" charset="0"/>
                <a:cs typeface="Poppins" panose="00000500000000000000" pitchFamily="2" charset="0"/>
              </a:rPr>
              <a:t>Your webinars on Q1-2025 about EUDAMED</a:t>
            </a:r>
            <a:endParaRPr lang="fr-FR" sz="2400" b="1" dirty="0">
              <a:latin typeface="Poppins" panose="00000500000000000000" pitchFamily="2" charset="0"/>
              <a:cs typeface="Poppins" panose="00000500000000000000" pitchFamily="2" charset="0"/>
            </a:endParaRPr>
          </a:p>
        </p:txBody>
      </p:sp>
      <p:sp>
        <p:nvSpPr>
          <p:cNvPr id="4" name="Espace réservé du numéro de diapositive 3">
            <a:extLst>
              <a:ext uri="{FF2B5EF4-FFF2-40B4-BE49-F238E27FC236}">
                <a16:creationId xmlns:a16="http://schemas.microsoft.com/office/drawing/2014/main" id="{537A3C2A-E13C-8DF1-6C17-2A807309A086}"/>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a:pPr>
                <a:spcAft>
                  <a:spcPts val="600"/>
                </a:spcAft>
              </a:pPr>
              <a:t>3</a:t>
            </a:fld>
            <a:endParaRPr lang="en-US"/>
          </a:p>
        </p:txBody>
      </p:sp>
      <p:sp>
        <p:nvSpPr>
          <p:cNvPr id="7" name="Espace réservé du numéro de diapositive 3">
            <a:extLst>
              <a:ext uri="{FF2B5EF4-FFF2-40B4-BE49-F238E27FC236}">
                <a16:creationId xmlns:a16="http://schemas.microsoft.com/office/drawing/2014/main" id="{EC11E4A0-3CFF-1FCF-FBEA-BAA05F91F588}"/>
              </a:ext>
            </a:extLst>
          </p:cNvPr>
          <p:cNvSpPr txBox="1">
            <a:spLocks/>
          </p:cNvSpPr>
          <p:nvPr/>
        </p:nvSpPr>
        <p:spPr>
          <a:xfrm>
            <a:off x="9900458" y="6459785"/>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FAB73BC-B049-4115-A692-8D63A059BFB8}" type="slidenum">
              <a:rPr lang="en-US" smtClean="0"/>
              <a:pPr>
                <a:spcAft>
                  <a:spcPts val="600"/>
                </a:spcAft>
              </a:pPr>
              <a:t>3</a:t>
            </a:fld>
            <a:endParaRPr lang="en-US"/>
          </a:p>
        </p:txBody>
      </p:sp>
      <p:sp>
        <p:nvSpPr>
          <p:cNvPr id="8" name="Espace réservé du numéro de diapositive 3">
            <a:extLst>
              <a:ext uri="{FF2B5EF4-FFF2-40B4-BE49-F238E27FC236}">
                <a16:creationId xmlns:a16="http://schemas.microsoft.com/office/drawing/2014/main" id="{893CBC68-DDE7-F21B-1118-B8BE75A22E69}"/>
              </a:ext>
            </a:extLst>
          </p:cNvPr>
          <p:cNvSpPr txBox="1">
            <a:spLocks/>
          </p:cNvSpPr>
          <p:nvPr/>
        </p:nvSpPr>
        <p:spPr>
          <a:xfrm>
            <a:off x="9900458" y="6459785"/>
            <a:ext cx="1312025"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rgbClr val="FFFFFF"/>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FAB73BC-B049-4115-A692-8D63A059BFB8}" type="slidenum">
              <a:rPr lang="en-US" smtClean="0"/>
              <a:pPr>
                <a:spcAft>
                  <a:spcPts val="600"/>
                </a:spcAft>
              </a:pPr>
              <a:t>3</a:t>
            </a:fld>
            <a:endParaRPr lang="en-US"/>
          </a:p>
        </p:txBody>
      </p:sp>
      <p:pic>
        <p:nvPicPr>
          <p:cNvPr id="15" name="Picture 4">
            <a:extLst>
              <a:ext uri="{FF2B5EF4-FFF2-40B4-BE49-F238E27FC236}">
                <a16:creationId xmlns:a16="http://schemas.microsoft.com/office/drawing/2014/main" id="{FDF1A85B-C975-1402-C92E-E9D826C0887D}"/>
              </a:ext>
            </a:extLst>
          </p:cNvPr>
          <p:cNvPicPr>
            <a:picLocks noChangeAspect="1"/>
          </p:cNvPicPr>
          <p:nvPr/>
        </p:nvPicPr>
        <p:blipFill>
          <a:blip r:embed="rId3"/>
          <a:stretch>
            <a:fillRect/>
          </a:stretch>
        </p:blipFill>
        <p:spPr>
          <a:xfrm>
            <a:off x="0" y="6308772"/>
            <a:ext cx="12192000" cy="553634"/>
          </a:xfrm>
          <a:prstGeom prst="rect">
            <a:avLst/>
          </a:prstGeom>
        </p:spPr>
      </p:pic>
      <p:pic>
        <p:nvPicPr>
          <p:cNvPr id="16" name="Picture 6">
            <a:extLst>
              <a:ext uri="{FF2B5EF4-FFF2-40B4-BE49-F238E27FC236}">
                <a16:creationId xmlns:a16="http://schemas.microsoft.com/office/drawing/2014/main" id="{9036C9E1-333B-BA69-E31E-2ED5E5FC9921}"/>
              </a:ext>
            </a:extLst>
          </p:cNvPr>
          <p:cNvPicPr>
            <a:picLocks noChangeAspect="1"/>
          </p:cNvPicPr>
          <p:nvPr/>
        </p:nvPicPr>
        <p:blipFill>
          <a:blip r:embed="rId4"/>
          <a:stretch>
            <a:fillRect/>
          </a:stretch>
        </p:blipFill>
        <p:spPr>
          <a:xfrm>
            <a:off x="-29496" y="926525"/>
            <a:ext cx="12034684" cy="142986"/>
          </a:xfrm>
          <a:prstGeom prst="rect">
            <a:avLst/>
          </a:prstGeom>
        </p:spPr>
      </p:pic>
      <p:sp>
        <p:nvSpPr>
          <p:cNvPr id="12" name="ZoneTexte 11">
            <a:extLst>
              <a:ext uri="{FF2B5EF4-FFF2-40B4-BE49-F238E27FC236}">
                <a16:creationId xmlns:a16="http://schemas.microsoft.com/office/drawing/2014/main" id="{85AAF932-DFCD-A2D3-8509-9F8062A7C4CA}"/>
              </a:ext>
            </a:extLst>
          </p:cNvPr>
          <p:cNvSpPr txBox="1"/>
          <p:nvPr/>
        </p:nvSpPr>
        <p:spPr>
          <a:xfrm>
            <a:off x="2477543" y="1278990"/>
            <a:ext cx="8577989" cy="523220"/>
          </a:xfrm>
          <a:prstGeom prst="rect">
            <a:avLst/>
          </a:prstGeom>
          <a:noFill/>
        </p:spPr>
        <p:txBody>
          <a:bodyPr wrap="none" rtlCol="0">
            <a:spAutoFit/>
          </a:bodyPr>
          <a:lstStyle/>
          <a:p>
            <a:r>
              <a:rPr lang="en-US" sz="2800" b="1" dirty="0">
                <a:solidFill>
                  <a:srgbClr val="139D89"/>
                </a:solidFill>
                <a:latin typeface="Poppins" panose="00000500000000000000" pitchFamily="2" charset="0"/>
                <a:cs typeface="Poppins" panose="00000500000000000000" pitchFamily="2" charset="0"/>
              </a:rPr>
              <a:t>Regular and Operational Exchanges among us</a:t>
            </a:r>
          </a:p>
        </p:txBody>
      </p:sp>
      <p:pic>
        <p:nvPicPr>
          <p:cNvPr id="9" name="Image 8" descr="Une image contenant personne&#10;&#10;Description générée automatiquement">
            <a:extLst>
              <a:ext uri="{FF2B5EF4-FFF2-40B4-BE49-F238E27FC236}">
                <a16:creationId xmlns:a16="http://schemas.microsoft.com/office/drawing/2014/main" id="{569386C5-E436-B464-460E-609717D5225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020" y="2066357"/>
            <a:ext cx="2430522" cy="1793008"/>
          </a:xfrm>
          <a:prstGeom prst="rect">
            <a:avLst/>
          </a:prstGeom>
        </p:spPr>
      </p:pic>
      <p:pic>
        <p:nvPicPr>
          <p:cNvPr id="5" name="Image 4" descr="Une image contenant Graphique, clipart, illustration, conception&#10;&#10;Description générée automatiquement">
            <a:extLst>
              <a:ext uri="{FF2B5EF4-FFF2-40B4-BE49-F238E27FC236}">
                <a16:creationId xmlns:a16="http://schemas.microsoft.com/office/drawing/2014/main" id="{A4DB6B78-B90D-DDF1-64AC-21E1CAD1CF03}"/>
              </a:ext>
            </a:extLst>
          </p:cNvPr>
          <p:cNvPicPr>
            <a:picLocks noChangeAspect="1"/>
          </p:cNvPicPr>
          <p:nvPr/>
        </p:nvPicPr>
        <p:blipFill>
          <a:blip r:embed="rId7"/>
          <a:stretch>
            <a:fillRect/>
          </a:stretch>
        </p:blipFill>
        <p:spPr>
          <a:xfrm>
            <a:off x="1645751" y="1597223"/>
            <a:ext cx="784275" cy="808631"/>
          </a:xfrm>
          <a:prstGeom prst="rect">
            <a:avLst/>
          </a:prstGeom>
        </p:spPr>
      </p:pic>
      <p:graphicFrame>
        <p:nvGraphicFramePr>
          <p:cNvPr id="6" name="Tableau 5">
            <a:extLst>
              <a:ext uri="{FF2B5EF4-FFF2-40B4-BE49-F238E27FC236}">
                <a16:creationId xmlns:a16="http://schemas.microsoft.com/office/drawing/2014/main" id="{32F6C4BE-0CCC-D482-5D97-CEDC956C5268}"/>
              </a:ext>
            </a:extLst>
          </p:cNvPr>
          <p:cNvGraphicFramePr>
            <a:graphicFrameLocks noGrp="1"/>
          </p:cNvGraphicFramePr>
          <p:nvPr>
            <p:extLst>
              <p:ext uri="{D42A27DB-BD31-4B8C-83A1-F6EECF244321}">
                <p14:modId xmlns:p14="http://schemas.microsoft.com/office/powerpoint/2010/main" val="1987888207"/>
              </p:ext>
            </p:extLst>
          </p:nvPr>
        </p:nvGraphicFramePr>
        <p:xfrm>
          <a:off x="2525059" y="2001539"/>
          <a:ext cx="9337357" cy="3716528"/>
        </p:xfrm>
        <a:graphic>
          <a:graphicData uri="http://schemas.openxmlformats.org/drawingml/2006/table">
            <a:tbl>
              <a:tblPr firstRow="1" bandRow="1">
                <a:tableStyleId>{5C22544A-7EE6-4342-B048-85BDC9FD1C3A}</a:tableStyleId>
              </a:tblPr>
              <a:tblGrid>
                <a:gridCol w="615998">
                  <a:extLst>
                    <a:ext uri="{9D8B030D-6E8A-4147-A177-3AD203B41FA5}">
                      <a16:colId xmlns:a16="http://schemas.microsoft.com/office/drawing/2014/main" val="4283608905"/>
                    </a:ext>
                  </a:extLst>
                </a:gridCol>
                <a:gridCol w="6942090">
                  <a:extLst>
                    <a:ext uri="{9D8B030D-6E8A-4147-A177-3AD203B41FA5}">
                      <a16:colId xmlns:a16="http://schemas.microsoft.com/office/drawing/2014/main" val="3844115964"/>
                    </a:ext>
                  </a:extLst>
                </a:gridCol>
                <a:gridCol w="1779269">
                  <a:extLst>
                    <a:ext uri="{9D8B030D-6E8A-4147-A177-3AD203B41FA5}">
                      <a16:colId xmlns:a16="http://schemas.microsoft.com/office/drawing/2014/main" val="2475292383"/>
                    </a:ext>
                  </a:extLst>
                </a:gridCol>
              </a:tblGrid>
              <a:tr h="0">
                <a:tc>
                  <a:txBody>
                    <a:bodyPr/>
                    <a:lstStyle/>
                    <a:p>
                      <a:pPr algn="ctr"/>
                      <a:r>
                        <a:rPr lang="en-US" sz="1600" noProof="0" dirty="0">
                          <a:latin typeface="Poppins" panose="00000500000000000000" pitchFamily="2" charset="0"/>
                          <a:cs typeface="Poppins" panose="00000500000000000000" pitchFamily="2" charset="0"/>
                        </a:rPr>
                        <a:t>#</a:t>
                      </a:r>
                    </a:p>
                  </a:txBody>
                  <a:tcPr anchor="ctr"/>
                </a:tc>
                <a:tc>
                  <a:txBody>
                    <a:bodyPr/>
                    <a:lstStyle/>
                    <a:p>
                      <a:pPr algn="ctr"/>
                      <a:r>
                        <a:rPr lang="en-US" sz="1600" noProof="0" dirty="0">
                          <a:latin typeface="Poppins" panose="00000500000000000000" pitchFamily="2" charset="0"/>
                          <a:cs typeface="Poppins" panose="00000500000000000000" pitchFamily="2" charset="0"/>
                        </a:rPr>
                        <a:t>List of Ackomas Webinars for Q1-2025</a:t>
                      </a:r>
                    </a:p>
                  </a:txBody>
                  <a:tcPr anchor="ctr"/>
                </a:tc>
                <a:tc>
                  <a:txBody>
                    <a:bodyPr/>
                    <a:lstStyle/>
                    <a:p>
                      <a:pPr algn="ctr"/>
                      <a:r>
                        <a:rPr lang="en-US" sz="1600" noProof="0" dirty="0">
                          <a:latin typeface="Poppins" panose="00000500000000000000" pitchFamily="2" charset="0"/>
                          <a:cs typeface="Poppins" panose="00000500000000000000" pitchFamily="2" charset="0"/>
                        </a:rPr>
                        <a:t>Dates</a:t>
                      </a:r>
                    </a:p>
                  </a:txBody>
                  <a:tcPr anchor="ctr"/>
                </a:tc>
                <a:extLst>
                  <a:ext uri="{0D108BD9-81ED-4DB2-BD59-A6C34878D82A}">
                    <a16:rowId xmlns:a16="http://schemas.microsoft.com/office/drawing/2014/main" val="1129879143"/>
                  </a:ext>
                </a:extLst>
              </a:tr>
              <a:tr h="370840">
                <a:tc>
                  <a:txBody>
                    <a:bodyPr/>
                    <a:lstStyle/>
                    <a:p>
                      <a:pPr algn="ctr">
                        <a:lnSpc>
                          <a:spcPct val="150000"/>
                        </a:lnSpc>
                      </a:pPr>
                      <a:r>
                        <a:rPr lang="en-US" sz="1600" b="0" strike="sngStrike" noProof="0" dirty="0">
                          <a:latin typeface="Poppins" panose="00000500000000000000" pitchFamily="2" charset="0"/>
                          <a:cs typeface="Poppins" panose="00000500000000000000" pitchFamily="2" charset="0"/>
                        </a:rPr>
                        <a:t>1</a:t>
                      </a:r>
                    </a:p>
                  </a:txBody>
                  <a:tcPr anchor="ctr"/>
                </a:tc>
                <a:tc>
                  <a:txBody>
                    <a:bodyPr/>
                    <a:lstStyle/>
                    <a:p>
                      <a:pPr>
                        <a:lnSpc>
                          <a:spcPct val="150000"/>
                        </a:lnSpc>
                      </a:pPr>
                      <a:r>
                        <a:rPr lang="en-US" sz="1600" b="0" strike="sngStrike" noProof="0" dirty="0">
                          <a:latin typeface="Poppins" panose="00000500000000000000" pitchFamily="2" charset="0"/>
                          <a:cs typeface="Poppins" panose="00000500000000000000" pitchFamily="2" charset="0"/>
                        </a:rPr>
                        <a:t>EUDAMED Project : Understanding the Essentials</a:t>
                      </a:r>
                    </a:p>
                  </a:txBody>
                  <a:tcPr anchor="ctr"/>
                </a:tc>
                <a:tc>
                  <a:txBody>
                    <a:bodyPr/>
                    <a:lstStyle/>
                    <a:p>
                      <a:pPr algn="ctr">
                        <a:lnSpc>
                          <a:spcPct val="150000"/>
                        </a:lnSpc>
                      </a:pPr>
                      <a:r>
                        <a:rPr lang="en-US" sz="1600" b="0" strike="sngStrike" noProof="0" dirty="0">
                          <a:latin typeface="Poppins" panose="00000500000000000000" pitchFamily="2" charset="0"/>
                          <a:cs typeface="Poppins" panose="00000500000000000000" pitchFamily="2" charset="0"/>
                        </a:rPr>
                        <a:t>Jan 23, 25 3pm</a:t>
                      </a:r>
                    </a:p>
                  </a:txBody>
                  <a:tcPr anchor="ctr"/>
                </a:tc>
                <a:extLst>
                  <a:ext uri="{0D108BD9-81ED-4DB2-BD59-A6C34878D82A}">
                    <a16:rowId xmlns:a16="http://schemas.microsoft.com/office/drawing/2014/main" val="445155323"/>
                  </a:ext>
                </a:extLst>
              </a:tr>
              <a:tr h="370840">
                <a:tc>
                  <a:txBody>
                    <a:bodyPr/>
                    <a:lstStyle/>
                    <a:p>
                      <a:pPr algn="ctr">
                        <a:lnSpc>
                          <a:spcPct val="150000"/>
                        </a:lnSpc>
                      </a:pPr>
                      <a:r>
                        <a:rPr lang="en-US" sz="1600" b="1" noProof="0" dirty="0">
                          <a:latin typeface="Poppins" panose="00000500000000000000" pitchFamily="2" charset="0"/>
                          <a:cs typeface="Poppins" panose="00000500000000000000" pitchFamily="2" charset="0"/>
                        </a:rPr>
                        <a:t>2</a:t>
                      </a:r>
                    </a:p>
                  </a:txBody>
                  <a:tcPr anchor="ctr"/>
                </a:tc>
                <a:tc>
                  <a:txBody>
                    <a:bodyPr/>
                    <a:lstStyle/>
                    <a:p>
                      <a:pPr>
                        <a:lnSpc>
                          <a:spcPct val="150000"/>
                        </a:lnSpc>
                      </a:pPr>
                      <a:r>
                        <a:rPr lang="en-US" sz="1600" b="1" noProof="0" dirty="0">
                          <a:latin typeface="Poppins" panose="00000500000000000000" pitchFamily="2" charset="0"/>
                          <a:cs typeface="Poppins" panose="00000500000000000000" pitchFamily="2" charset="0"/>
                        </a:rPr>
                        <a:t>Manually Entering Your Data into EUDAMED?</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b="1" noProof="0" dirty="0">
                          <a:latin typeface="Poppins" panose="00000500000000000000" pitchFamily="2" charset="0"/>
                          <a:cs typeface="Poppins" panose="00000500000000000000" pitchFamily="2" charset="0"/>
                        </a:rPr>
                        <a:t>Jan 30, 25 3pm</a:t>
                      </a:r>
                    </a:p>
                  </a:txBody>
                  <a:tcPr anchor="ctr"/>
                </a:tc>
                <a:extLst>
                  <a:ext uri="{0D108BD9-81ED-4DB2-BD59-A6C34878D82A}">
                    <a16:rowId xmlns:a16="http://schemas.microsoft.com/office/drawing/2014/main" val="3942737007"/>
                  </a:ext>
                </a:extLst>
              </a:tr>
              <a:tr h="370840">
                <a:tc>
                  <a:txBody>
                    <a:bodyPr/>
                    <a:lstStyle/>
                    <a:p>
                      <a:pPr algn="ctr">
                        <a:lnSpc>
                          <a:spcPct val="150000"/>
                        </a:lnSpc>
                      </a:pPr>
                      <a:r>
                        <a:rPr lang="en-US" sz="1600" noProof="0" dirty="0">
                          <a:latin typeface="Poppins" panose="00000500000000000000" pitchFamily="2" charset="0"/>
                          <a:cs typeface="Poppins" panose="00000500000000000000" pitchFamily="2" charset="0"/>
                        </a:rPr>
                        <a:t>3</a:t>
                      </a:r>
                    </a:p>
                  </a:txBody>
                  <a:tcPr anchor="ctr"/>
                </a:tc>
                <a:tc>
                  <a:txBody>
                    <a:bodyPr/>
                    <a:lstStyle/>
                    <a:p>
                      <a:pPr>
                        <a:lnSpc>
                          <a:spcPct val="150000"/>
                        </a:lnSpc>
                      </a:pPr>
                      <a:r>
                        <a:rPr lang="en-US" sz="1600" noProof="0" dirty="0">
                          <a:latin typeface="Poppins" panose="00000500000000000000" pitchFamily="2" charset="0"/>
                          <a:cs typeface="Poppins" panose="00000500000000000000" pitchFamily="2" charset="0"/>
                        </a:rPr>
                        <a:t>Uploading XML files into EUDAMED?</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noProof="0" dirty="0">
                          <a:latin typeface="Poppins" panose="00000500000000000000" pitchFamily="2" charset="0"/>
                          <a:cs typeface="Poppins" panose="00000500000000000000" pitchFamily="2" charset="0"/>
                        </a:rPr>
                        <a:t>Feb 13, 25 3pm</a:t>
                      </a:r>
                    </a:p>
                  </a:txBody>
                  <a:tcPr anchor="ctr"/>
                </a:tc>
                <a:extLst>
                  <a:ext uri="{0D108BD9-81ED-4DB2-BD59-A6C34878D82A}">
                    <a16:rowId xmlns:a16="http://schemas.microsoft.com/office/drawing/2014/main" val="3522483224"/>
                  </a:ext>
                </a:extLst>
              </a:tr>
              <a:tr h="370840">
                <a:tc>
                  <a:txBody>
                    <a:bodyPr/>
                    <a:lstStyle/>
                    <a:p>
                      <a:pPr algn="ctr">
                        <a:lnSpc>
                          <a:spcPct val="150000"/>
                        </a:lnSpc>
                      </a:pPr>
                      <a:r>
                        <a:rPr lang="en-US" sz="1600" noProof="0" dirty="0">
                          <a:latin typeface="Poppins" panose="00000500000000000000" pitchFamily="2" charset="0"/>
                          <a:cs typeface="Poppins" panose="00000500000000000000" pitchFamily="2" charset="0"/>
                        </a:rPr>
                        <a:t>4</a:t>
                      </a:r>
                    </a:p>
                  </a:txBody>
                  <a:tcPr anchor="ctr"/>
                </a:tc>
                <a:tc>
                  <a:txBody>
                    <a:bodyPr/>
                    <a:lstStyle/>
                    <a:p>
                      <a:pPr>
                        <a:lnSpc>
                          <a:spcPct val="150000"/>
                        </a:lnSpc>
                      </a:pPr>
                      <a:r>
                        <a:rPr lang="en-US" sz="1600" noProof="0" dirty="0">
                          <a:latin typeface="Poppins" panose="00000500000000000000" pitchFamily="2" charset="0"/>
                          <a:cs typeface="Poppins" panose="00000500000000000000" pitchFamily="2" charset="0"/>
                        </a:rPr>
                        <a:t>Processing EUDAMED Updates with an M2M Solution</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noProof="0" dirty="0">
                          <a:latin typeface="Poppins" panose="00000500000000000000" pitchFamily="2" charset="0"/>
                          <a:cs typeface="Poppins" panose="00000500000000000000" pitchFamily="2" charset="0"/>
                        </a:rPr>
                        <a:t>Feb 27, 25 3pm</a:t>
                      </a:r>
                    </a:p>
                  </a:txBody>
                  <a:tcPr anchor="ctr"/>
                </a:tc>
                <a:extLst>
                  <a:ext uri="{0D108BD9-81ED-4DB2-BD59-A6C34878D82A}">
                    <a16:rowId xmlns:a16="http://schemas.microsoft.com/office/drawing/2014/main" val="1303659126"/>
                  </a:ext>
                </a:extLst>
              </a:tr>
              <a:tr h="370840">
                <a:tc>
                  <a:txBody>
                    <a:bodyPr/>
                    <a:lstStyle/>
                    <a:p>
                      <a:pPr algn="ctr">
                        <a:lnSpc>
                          <a:spcPct val="150000"/>
                        </a:lnSpc>
                      </a:pPr>
                      <a:r>
                        <a:rPr lang="en-US" sz="1600" noProof="0" dirty="0">
                          <a:latin typeface="Poppins" panose="00000500000000000000" pitchFamily="2" charset="0"/>
                          <a:cs typeface="Poppins" panose="00000500000000000000" pitchFamily="2" charset="0"/>
                        </a:rPr>
                        <a:t>5</a:t>
                      </a:r>
                    </a:p>
                  </a:txBody>
                  <a:tcPr anchor="ctr"/>
                </a:tc>
                <a:tc>
                  <a:txBody>
                    <a:bodyPr/>
                    <a:lstStyle/>
                    <a:p>
                      <a:pPr>
                        <a:lnSpc>
                          <a:spcPct val="150000"/>
                        </a:lnSpc>
                      </a:pPr>
                      <a:r>
                        <a:rPr lang="en-US" sz="1600" noProof="0" dirty="0">
                          <a:latin typeface="Poppins" panose="00000500000000000000" pitchFamily="2" charset="0"/>
                          <a:cs typeface="Poppins" panose="00000500000000000000" pitchFamily="2" charset="0"/>
                        </a:rPr>
                        <a:t>Who is Interested in EUDAMED within the Company? Who leads?</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noProof="0" dirty="0">
                          <a:latin typeface="Poppins" panose="00000500000000000000" pitchFamily="2" charset="0"/>
                          <a:cs typeface="Poppins" panose="00000500000000000000" pitchFamily="2" charset="0"/>
                        </a:rPr>
                        <a:t>Mar 13, 25 3pm</a:t>
                      </a:r>
                    </a:p>
                  </a:txBody>
                  <a:tcPr anchor="ctr"/>
                </a:tc>
                <a:extLst>
                  <a:ext uri="{0D108BD9-81ED-4DB2-BD59-A6C34878D82A}">
                    <a16:rowId xmlns:a16="http://schemas.microsoft.com/office/drawing/2014/main" val="3852531437"/>
                  </a:ext>
                </a:extLst>
              </a:tr>
              <a:tr h="370840">
                <a:tc>
                  <a:txBody>
                    <a:bodyPr/>
                    <a:lstStyle/>
                    <a:p>
                      <a:pPr algn="ctr">
                        <a:lnSpc>
                          <a:spcPct val="150000"/>
                        </a:lnSpc>
                      </a:pPr>
                      <a:r>
                        <a:rPr lang="en-US" sz="1600" noProof="0" dirty="0">
                          <a:latin typeface="Poppins" panose="00000500000000000000" pitchFamily="2" charset="0"/>
                          <a:cs typeface="Poppins" panose="00000500000000000000" pitchFamily="2" charset="0"/>
                        </a:rPr>
                        <a:t>6</a:t>
                      </a:r>
                    </a:p>
                  </a:txBody>
                  <a:tcPr anchor="ctr"/>
                </a:tc>
                <a:tc>
                  <a:txBody>
                    <a:bodyPr/>
                    <a:lstStyle/>
                    <a:p>
                      <a:pPr>
                        <a:lnSpc>
                          <a:spcPct val="150000"/>
                        </a:lnSpc>
                      </a:pPr>
                      <a:r>
                        <a:rPr lang="en-US" sz="1600" noProof="0" dirty="0">
                          <a:latin typeface="Poppins" panose="00000500000000000000" pitchFamily="2" charset="0"/>
                          <a:cs typeface="Poppins" panose="00000500000000000000" pitchFamily="2" charset="0"/>
                        </a:rPr>
                        <a:t>Global challenges of Regulatory Databases</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noProof="0" dirty="0">
                          <a:latin typeface="Poppins" panose="00000500000000000000" pitchFamily="2" charset="0"/>
                          <a:cs typeface="Poppins" panose="00000500000000000000" pitchFamily="2" charset="0"/>
                        </a:rPr>
                        <a:t>Mar 27, 25 3pm</a:t>
                      </a:r>
                    </a:p>
                  </a:txBody>
                  <a:tcPr anchor="ctr"/>
                </a:tc>
                <a:extLst>
                  <a:ext uri="{0D108BD9-81ED-4DB2-BD59-A6C34878D82A}">
                    <a16:rowId xmlns:a16="http://schemas.microsoft.com/office/drawing/2014/main" val="3882309860"/>
                  </a:ext>
                </a:extLst>
              </a:tr>
              <a:tr h="370840">
                <a:tc>
                  <a:txBody>
                    <a:bodyPr/>
                    <a:lstStyle/>
                    <a:p>
                      <a:pPr algn="ctr">
                        <a:lnSpc>
                          <a:spcPct val="150000"/>
                        </a:lnSpc>
                      </a:pPr>
                      <a:r>
                        <a:rPr lang="en-US" sz="1600" noProof="0" dirty="0">
                          <a:latin typeface="Poppins" panose="00000500000000000000" pitchFamily="2" charset="0"/>
                          <a:cs typeface="Poppins" panose="00000500000000000000" pitchFamily="2" charset="0"/>
                        </a:rPr>
                        <a:t>7</a:t>
                      </a:r>
                    </a:p>
                  </a:txBody>
                  <a:tcPr anchor="ctr"/>
                </a:tc>
                <a:tc>
                  <a:txBody>
                    <a:bodyPr/>
                    <a:lstStyle/>
                    <a:p>
                      <a:pPr>
                        <a:lnSpc>
                          <a:spcPct val="150000"/>
                        </a:lnSpc>
                      </a:pPr>
                      <a:r>
                        <a:rPr lang="en-US" sz="1600" noProof="0" dirty="0">
                          <a:latin typeface="Poppins" panose="00000500000000000000" pitchFamily="2" charset="0"/>
                          <a:cs typeface="Poppins" panose="00000500000000000000" pitchFamily="2" charset="0"/>
                        </a:rPr>
                        <a:t>EUDAMED vs GUDID</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noProof="0" dirty="0">
                          <a:latin typeface="Poppins" panose="00000500000000000000" pitchFamily="2" charset="0"/>
                          <a:cs typeface="Poppins" panose="00000500000000000000" pitchFamily="2" charset="0"/>
                        </a:rPr>
                        <a:t>Apr 10, 25 3pm</a:t>
                      </a:r>
                    </a:p>
                  </a:txBody>
                  <a:tcPr anchor="ctr"/>
                </a:tc>
                <a:extLst>
                  <a:ext uri="{0D108BD9-81ED-4DB2-BD59-A6C34878D82A}">
                    <a16:rowId xmlns:a16="http://schemas.microsoft.com/office/drawing/2014/main" val="1293560275"/>
                  </a:ext>
                </a:extLst>
              </a:tr>
              <a:tr h="370840">
                <a:tc>
                  <a:txBody>
                    <a:bodyPr/>
                    <a:lstStyle/>
                    <a:p>
                      <a:pPr algn="ctr">
                        <a:lnSpc>
                          <a:spcPct val="150000"/>
                        </a:lnSpc>
                      </a:pPr>
                      <a:r>
                        <a:rPr lang="en-US" sz="1600" noProof="0" dirty="0">
                          <a:latin typeface="Poppins" panose="00000500000000000000" pitchFamily="2" charset="0"/>
                          <a:cs typeface="Poppins" panose="00000500000000000000" pitchFamily="2" charset="0"/>
                        </a:rPr>
                        <a:t>8</a:t>
                      </a:r>
                    </a:p>
                  </a:txBody>
                  <a:tcPr anchor="ctr"/>
                </a:tc>
                <a:tc>
                  <a:txBody>
                    <a:bodyPr/>
                    <a:lstStyle/>
                    <a:p>
                      <a:pPr>
                        <a:lnSpc>
                          <a:spcPct val="150000"/>
                        </a:lnSpc>
                      </a:pPr>
                      <a:r>
                        <a:rPr lang="en-US" sz="1600" kern="1200" noProof="0" dirty="0">
                          <a:solidFill>
                            <a:schemeClr val="dk1"/>
                          </a:solidFill>
                          <a:latin typeface="Poppins" panose="00000500000000000000" pitchFamily="2" charset="0"/>
                          <a:ea typeface="+mn-ea"/>
                          <a:cs typeface="Poppins" panose="00000500000000000000" pitchFamily="2" charset="0"/>
                        </a:rPr>
                        <a:t>EUDAMED Budget: How to Plan &amp; Optimize Your Expenses</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noProof="0" dirty="0">
                          <a:latin typeface="Poppins" panose="00000500000000000000" pitchFamily="2" charset="0"/>
                          <a:cs typeface="Poppins" panose="00000500000000000000" pitchFamily="2" charset="0"/>
                        </a:rPr>
                        <a:t>Apr 24, 25 3pm</a:t>
                      </a:r>
                    </a:p>
                  </a:txBody>
                  <a:tcPr anchor="ctr"/>
                </a:tc>
                <a:extLst>
                  <a:ext uri="{0D108BD9-81ED-4DB2-BD59-A6C34878D82A}">
                    <a16:rowId xmlns:a16="http://schemas.microsoft.com/office/drawing/2014/main" val="1577719906"/>
                  </a:ext>
                </a:extLst>
              </a:tr>
            </a:tbl>
          </a:graphicData>
        </a:graphic>
      </p:graphicFrame>
    </p:spTree>
    <p:extLst>
      <p:ext uri="{BB962C8B-B14F-4D97-AF65-F5344CB8AC3E}">
        <p14:creationId xmlns:p14="http://schemas.microsoft.com/office/powerpoint/2010/main" val="2271440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F89860-71D3-4484-8572-2AFFABA471AD}"/>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Webinar 2/8 : </a:t>
            </a:r>
            <a:r>
              <a:rPr lang="en-US" sz="2400" dirty="0">
                <a:latin typeface="Poppins" panose="00000500000000000000" pitchFamily="2" charset="0"/>
                <a:cs typeface="Poppins" panose="00000500000000000000" pitchFamily="2" charset="0"/>
              </a:rPr>
              <a:t>Manually Entering Your Data into EUDAMED</a:t>
            </a:r>
            <a:r>
              <a:rPr lang="en-US" sz="2400" noProof="0" dirty="0">
                <a:latin typeface="Poppins" panose="00000500000000000000" pitchFamily="2" charset="0"/>
                <a:cs typeface="Poppins" panose="00000500000000000000" pitchFamily="2" charset="0"/>
              </a:rPr>
              <a:t>?</a:t>
            </a:r>
            <a:br>
              <a:rPr lang="fr-FR" sz="2400" b="1" noProof="0" dirty="0">
                <a:latin typeface="Poppins" panose="00000500000000000000" pitchFamily="2" charset="0"/>
                <a:cs typeface="Poppins" panose="00000500000000000000" pitchFamily="2" charset="0"/>
              </a:rPr>
            </a:br>
            <a:r>
              <a:rPr lang="en-US" sz="2400" b="1" dirty="0">
                <a:latin typeface="Poppins" panose="00000500000000000000" pitchFamily="2" charset="0"/>
                <a:cs typeface="Poppins" panose="00000500000000000000" pitchFamily="2" charset="0"/>
              </a:rPr>
              <a:t>Webinar Objectives</a:t>
            </a:r>
            <a:endParaRPr lang="fr-FR" sz="2400" b="1" dirty="0">
              <a:latin typeface="Poppins" panose="00000500000000000000" pitchFamily="2" charset="0"/>
              <a:cs typeface="Poppins" panose="00000500000000000000" pitchFamily="2" charset="0"/>
            </a:endParaRPr>
          </a:p>
        </p:txBody>
      </p:sp>
      <p:sp>
        <p:nvSpPr>
          <p:cNvPr id="5" name="Espace réservé du contenu 4">
            <a:extLst>
              <a:ext uri="{FF2B5EF4-FFF2-40B4-BE49-F238E27FC236}">
                <a16:creationId xmlns:a16="http://schemas.microsoft.com/office/drawing/2014/main" id="{41002427-D5F7-4CA1-A27C-03CD063682C6}"/>
              </a:ext>
            </a:extLst>
          </p:cNvPr>
          <p:cNvSpPr>
            <a:spLocks noGrp="1"/>
          </p:cNvSpPr>
          <p:nvPr>
            <p:ph idx="1"/>
          </p:nvPr>
        </p:nvSpPr>
        <p:spPr>
          <a:xfrm>
            <a:off x="2438399" y="2011145"/>
            <a:ext cx="9445311" cy="3289724"/>
          </a:xfrm>
        </p:spPr>
        <p:txBody>
          <a:bodyPr>
            <a:normAutofit/>
          </a:bodyPr>
          <a:lstStyle/>
          <a:p>
            <a:pPr marL="342900" indent="-342900" algn="just">
              <a:lnSpc>
                <a:spcPct val="150000"/>
              </a:lnSpc>
              <a:buFont typeface="+mj-lt"/>
              <a:buAutoNum type="arabicPeriod"/>
            </a:pPr>
            <a:r>
              <a:rPr lang="en-US" sz="1800" b="1" noProof="0" dirty="0">
                <a:latin typeface="Poppins" panose="00000500000000000000" pitchFamily="2" charset="0"/>
                <a:cs typeface="Poppins" panose="00000500000000000000" pitchFamily="2" charset="0"/>
              </a:rPr>
              <a:t>Identify cases where manual data entry should not be overlooked</a:t>
            </a:r>
          </a:p>
          <a:p>
            <a:pPr marL="342900" indent="-342900" algn="just">
              <a:lnSpc>
                <a:spcPct val="150000"/>
              </a:lnSpc>
              <a:buFont typeface="+mj-lt"/>
              <a:buAutoNum type="arabicPeriod"/>
            </a:pPr>
            <a:r>
              <a:rPr lang="en-US" sz="1800" b="1" noProof="0" dirty="0">
                <a:latin typeface="Poppins" panose="00000500000000000000" pitchFamily="2" charset="0"/>
                <a:cs typeface="Poppins" panose="00000500000000000000" pitchFamily="2" charset="0"/>
              </a:rPr>
              <a:t>Critically examine manual data entry in EUDAMED </a:t>
            </a:r>
          </a:p>
          <a:p>
            <a:pPr marL="342900" indent="-342900" algn="just">
              <a:lnSpc>
                <a:spcPct val="150000"/>
              </a:lnSpc>
              <a:buFont typeface="+mj-lt"/>
              <a:buAutoNum type="arabicPeriod"/>
            </a:pPr>
            <a:r>
              <a:rPr lang="en-US" sz="1800" b="1" noProof="0" dirty="0">
                <a:latin typeface="Poppins" panose="00000500000000000000" pitchFamily="2" charset="0"/>
                <a:cs typeface="Poppins" panose="00000500000000000000" pitchFamily="2" charset="0"/>
              </a:rPr>
              <a:t>Share some experiences</a:t>
            </a:r>
          </a:p>
          <a:p>
            <a:pPr marL="342900" indent="-342900" algn="just">
              <a:lnSpc>
                <a:spcPct val="150000"/>
              </a:lnSpc>
              <a:buFont typeface="+mj-lt"/>
              <a:buAutoNum type="arabicPeriod"/>
            </a:pPr>
            <a:r>
              <a:rPr lang="en-US" sz="1800" b="1" noProof="0" dirty="0">
                <a:latin typeface="Poppins" panose="00000500000000000000" pitchFamily="2" charset="0"/>
                <a:cs typeface="Poppins" panose="00000500000000000000" pitchFamily="2" charset="0"/>
              </a:rPr>
              <a:t>Question the viability of the manual EUDAMED solution</a:t>
            </a:r>
          </a:p>
          <a:p>
            <a:pPr marL="342900" indent="-342900" algn="just">
              <a:lnSpc>
                <a:spcPct val="150000"/>
              </a:lnSpc>
              <a:buFont typeface="+mj-lt"/>
              <a:buAutoNum type="arabicPeriod"/>
            </a:pPr>
            <a:r>
              <a:rPr lang="en-US" sz="1800" b="1" noProof="0" dirty="0">
                <a:latin typeface="Poppins" panose="00000500000000000000" pitchFamily="2" charset="0"/>
                <a:cs typeface="Poppins" panose="00000500000000000000" pitchFamily="2" charset="0"/>
              </a:rPr>
              <a:t>Identify alternative solutions to manual data entry</a:t>
            </a:r>
          </a:p>
          <a:p>
            <a:pPr marL="0" indent="0" algn="just">
              <a:lnSpc>
                <a:spcPct val="150000"/>
              </a:lnSpc>
              <a:buNone/>
            </a:pPr>
            <a:endParaRPr lang="en-US" noProof="0"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en-US" noProof="0" dirty="0">
              <a:latin typeface="Poppins" panose="00000500000000000000" pitchFamily="2" charset="0"/>
              <a:cs typeface="Poppins" panose="00000500000000000000" pitchFamily="2" charset="0"/>
            </a:endParaRPr>
          </a:p>
          <a:p>
            <a:pPr marL="0" indent="0" algn="just">
              <a:lnSpc>
                <a:spcPct val="150000"/>
              </a:lnSpc>
              <a:buNone/>
            </a:pPr>
            <a:endParaRPr lang="en-US" noProof="0" dirty="0">
              <a:latin typeface="Poppins" panose="00000500000000000000" pitchFamily="2" charset="0"/>
              <a:cs typeface="Poppins" panose="00000500000000000000" pitchFamily="2" charset="0"/>
            </a:endParaRPr>
          </a:p>
          <a:p>
            <a:pPr marL="0" indent="0" algn="just">
              <a:lnSpc>
                <a:spcPct val="150000"/>
              </a:lnSpc>
              <a:buNone/>
            </a:pPr>
            <a:endParaRPr lang="en-US" noProof="0" dirty="0">
              <a:latin typeface="Poppins" panose="00000500000000000000" pitchFamily="2" charset="0"/>
              <a:cs typeface="Poppins" panose="00000500000000000000" pitchFamily="2" charset="0"/>
            </a:endParaRPr>
          </a:p>
          <a:p>
            <a:pPr marL="0" indent="0" algn="just">
              <a:lnSpc>
                <a:spcPct val="150000"/>
              </a:lnSpc>
              <a:buNone/>
            </a:pPr>
            <a:endParaRPr lang="en-US" noProof="0" dirty="0">
              <a:latin typeface="Poppins" panose="00000500000000000000" pitchFamily="2" charset="0"/>
              <a:cs typeface="Poppins" panose="00000500000000000000" pitchFamily="2" charset="0"/>
            </a:endParaRPr>
          </a:p>
        </p:txBody>
      </p:sp>
      <p:sp>
        <p:nvSpPr>
          <p:cNvPr id="4" name="Espace réservé du numéro de diapositive 3">
            <a:extLst>
              <a:ext uri="{FF2B5EF4-FFF2-40B4-BE49-F238E27FC236}">
                <a16:creationId xmlns:a16="http://schemas.microsoft.com/office/drawing/2014/main" id="{3E516ABE-00D3-4B05-B775-C5C6AF82611C}"/>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a:pPr>
                <a:spcAft>
                  <a:spcPts val="600"/>
                </a:spcAft>
              </a:pPr>
              <a:t>4</a:t>
            </a:fld>
            <a:endParaRPr lang="en-US"/>
          </a:p>
        </p:txBody>
      </p:sp>
      <p:sp>
        <p:nvSpPr>
          <p:cNvPr id="11" name="ZoneTexte 10">
            <a:extLst>
              <a:ext uri="{FF2B5EF4-FFF2-40B4-BE49-F238E27FC236}">
                <a16:creationId xmlns:a16="http://schemas.microsoft.com/office/drawing/2014/main" id="{684B84E5-F6FF-DEFA-2A08-241DFE997C45}"/>
              </a:ext>
            </a:extLst>
          </p:cNvPr>
          <p:cNvSpPr txBox="1"/>
          <p:nvPr/>
        </p:nvSpPr>
        <p:spPr>
          <a:xfrm>
            <a:off x="2438400" y="1272865"/>
            <a:ext cx="8191666" cy="523220"/>
          </a:xfrm>
          <a:prstGeom prst="rect">
            <a:avLst/>
          </a:prstGeom>
          <a:noFill/>
        </p:spPr>
        <p:txBody>
          <a:bodyPr wrap="none" rtlCol="0">
            <a:spAutoFit/>
          </a:bodyPr>
          <a:lstStyle/>
          <a:p>
            <a:r>
              <a:rPr lang="en-US" sz="2800" b="1" dirty="0">
                <a:solidFill>
                  <a:srgbClr val="139D89"/>
                </a:solidFill>
                <a:latin typeface="Poppins" panose="00000500000000000000" pitchFamily="2" charset="0"/>
                <a:cs typeface="Poppins" panose="00000500000000000000" pitchFamily="2" charset="0"/>
              </a:rPr>
              <a:t>11 months Before the First EUDAMED Deadline</a:t>
            </a:r>
          </a:p>
        </p:txBody>
      </p:sp>
      <p:pic>
        <p:nvPicPr>
          <p:cNvPr id="14" name="Image 13" descr="Une image contenant cercle, Graphique, symbole, conception&#10;&#10;Description générée automatiquement">
            <a:extLst>
              <a:ext uri="{FF2B5EF4-FFF2-40B4-BE49-F238E27FC236}">
                <a16:creationId xmlns:a16="http://schemas.microsoft.com/office/drawing/2014/main" id="{4C423D4C-6D2C-05D2-17F8-9692E908F6E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8289" y="2026334"/>
            <a:ext cx="2130111" cy="1417855"/>
          </a:xfrm>
          <a:prstGeom prst="rect">
            <a:avLst/>
          </a:prstGeom>
        </p:spPr>
      </p:pic>
    </p:spTree>
    <p:extLst>
      <p:ext uri="{BB962C8B-B14F-4D97-AF65-F5344CB8AC3E}">
        <p14:creationId xmlns:p14="http://schemas.microsoft.com/office/powerpoint/2010/main" val="263018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76928-A951-25AF-9DC1-D0CE30A2BB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0519FC-AB7C-121D-7836-8561E2EE123D}"/>
              </a:ext>
            </a:extLst>
          </p:cNvPr>
          <p:cNvSpPr>
            <a:spLocks noGrp="1"/>
          </p:cNvSpPr>
          <p:nvPr>
            <p:ph type="title"/>
          </p:nvPr>
        </p:nvSpPr>
        <p:spPr>
          <a:xfrm>
            <a:off x="233680" y="148796"/>
            <a:ext cx="10058400" cy="748454"/>
          </a:xfrm>
        </p:spPr>
        <p:txBody>
          <a:bodyPr>
            <a:normAutofit/>
          </a:bodyPr>
          <a:lstStyle/>
          <a:p>
            <a:r>
              <a:rPr lang="fr-FR" sz="2400" dirty="0">
                <a:latin typeface="Poppins" panose="00000500000000000000" pitchFamily="2" charset="0"/>
                <a:cs typeface="Poppins" panose="00000500000000000000" pitchFamily="2" charset="0"/>
              </a:rPr>
              <a:t>Webinar 2/8 : </a:t>
            </a:r>
            <a:r>
              <a:rPr lang="en-US" sz="2400" dirty="0">
                <a:latin typeface="Poppins" panose="00000500000000000000" pitchFamily="2" charset="0"/>
                <a:cs typeface="Poppins" panose="00000500000000000000" pitchFamily="2" charset="0"/>
              </a:rPr>
              <a:t>Manually Entering Your Data into EUDAMED</a:t>
            </a:r>
            <a:r>
              <a:rPr lang="en-US" sz="2400" noProof="0" dirty="0">
                <a:latin typeface="Poppins" panose="00000500000000000000" pitchFamily="2" charset="0"/>
                <a:cs typeface="Poppins" panose="00000500000000000000" pitchFamily="2" charset="0"/>
              </a:rPr>
              <a:t>?</a:t>
            </a:r>
            <a:br>
              <a:rPr lang="en-US" sz="2400" b="1" noProof="0" dirty="0">
                <a:latin typeface="Poppins" panose="00000500000000000000" pitchFamily="2" charset="0"/>
                <a:cs typeface="Poppins" panose="00000500000000000000" pitchFamily="2" charset="0"/>
              </a:rPr>
            </a:br>
            <a:r>
              <a:rPr lang="en-US" sz="2400" b="1" noProof="0" dirty="0">
                <a:latin typeface="Poppins" panose="00000500000000000000" pitchFamily="2" charset="0"/>
                <a:cs typeface="Poppins" panose="00000500000000000000" pitchFamily="2" charset="0"/>
              </a:rPr>
              <a:t>Key Conditions</a:t>
            </a:r>
          </a:p>
        </p:txBody>
      </p:sp>
      <p:graphicFrame>
        <p:nvGraphicFramePr>
          <p:cNvPr id="3" name="Diagramme 2">
            <a:extLst>
              <a:ext uri="{FF2B5EF4-FFF2-40B4-BE49-F238E27FC236}">
                <a16:creationId xmlns:a16="http://schemas.microsoft.com/office/drawing/2014/main" id="{3D1A8EA6-26D6-C1F2-A19B-9F1301CEABC2}"/>
              </a:ext>
            </a:extLst>
          </p:cNvPr>
          <p:cNvGraphicFramePr/>
          <p:nvPr>
            <p:extLst>
              <p:ext uri="{D42A27DB-BD31-4B8C-83A1-F6EECF244321}">
                <p14:modId xmlns:p14="http://schemas.microsoft.com/office/powerpoint/2010/main" val="957050129"/>
              </p:ext>
            </p:extLst>
          </p:nvPr>
        </p:nvGraphicFramePr>
        <p:xfrm>
          <a:off x="3249930" y="897250"/>
          <a:ext cx="8515350" cy="4778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descr="Une image contenant Graphique, clipart, Police, symbole&#10;&#10;Description générée automatiquement">
            <a:extLst>
              <a:ext uri="{FF2B5EF4-FFF2-40B4-BE49-F238E27FC236}">
                <a16:creationId xmlns:a16="http://schemas.microsoft.com/office/drawing/2014/main" id="{D097BBCA-CF95-5548-51AB-948A46CCC1A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26720" y="1248838"/>
            <a:ext cx="2213610" cy="1365060"/>
          </a:xfrm>
          <a:prstGeom prst="rect">
            <a:avLst/>
          </a:prstGeom>
        </p:spPr>
      </p:pic>
      <p:sp>
        <p:nvSpPr>
          <p:cNvPr id="4" name="ZoneTexte 3">
            <a:extLst>
              <a:ext uri="{FF2B5EF4-FFF2-40B4-BE49-F238E27FC236}">
                <a16:creationId xmlns:a16="http://schemas.microsoft.com/office/drawing/2014/main" id="{2BB507C3-269A-5628-0848-C3040983E894}"/>
              </a:ext>
            </a:extLst>
          </p:cNvPr>
          <p:cNvSpPr txBox="1"/>
          <p:nvPr/>
        </p:nvSpPr>
        <p:spPr>
          <a:xfrm>
            <a:off x="1409701" y="5484179"/>
            <a:ext cx="10355579" cy="646331"/>
          </a:xfrm>
          <a:prstGeom prst="rect">
            <a:avLst/>
          </a:prstGeom>
          <a:noFill/>
        </p:spPr>
        <p:txBody>
          <a:bodyPr wrap="square" rtlCol="0">
            <a:spAutoFit/>
          </a:bodyPr>
          <a:lstStyle/>
          <a:p>
            <a:r>
              <a:rPr lang="en-US" b="0" i="0" dirty="0">
                <a:solidFill>
                  <a:srgbClr val="FF0000"/>
                </a:solidFill>
                <a:effectLst/>
                <a:highlight>
                  <a:srgbClr val="FAFAFA"/>
                </a:highlight>
                <a:latin typeface="Segoe UI" panose="020B0502040204020203" pitchFamily="34" charset="0"/>
              </a:rPr>
              <a:t>Only a few SMEs with a low volume of medical devices have a financial interest in manual data entry directly on the EUDAMED platform.</a:t>
            </a:r>
            <a:endParaRPr lang="en-US" noProof="0" dirty="0">
              <a:solidFill>
                <a:srgbClr val="FF0000"/>
              </a:solidFill>
            </a:endParaRPr>
          </a:p>
        </p:txBody>
      </p:sp>
      <p:sp>
        <p:nvSpPr>
          <p:cNvPr id="6" name="Flèche : droite rayée 5">
            <a:extLst>
              <a:ext uri="{FF2B5EF4-FFF2-40B4-BE49-F238E27FC236}">
                <a16:creationId xmlns:a16="http://schemas.microsoft.com/office/drawing/2014/main" id="{338DF278-D5E4-3A42-BC76-455649AA9E62}"/>
              </a:ext>
            </a:extLst>
          </p:cNvPr>
          <p:cNvSpPr/>
          <p:nvPr/>
        </p:nvSpPr>
        <p:spPr>
          <a:xfrm>
            <a:off x="426720" y="5484178"/>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46064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EC53B-84D3-3B78-7AD5-36622E926B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9DE17C5-7116-D4BC-37DD-842323797D6F}"/>
              </a:ext>
            </a:extLst>
          </p:cNvPr>
          <p:cNvSpPr>
            <a:spLocks noGrp="1"/>
          </p:cNvSpPr>
          <p:nvPr>
            <p:ph type="title"/>
          </p:nvPr>
        </p:nvSpPr>
        <p:spPr>
          <a:xfrm>
            <a:off x="233680" y="148796"/>
            <a:ext cx="10058400" cy="748454"/>
          </a:xfrm>
        </p:spPr>
        <p:txBody>
          <a:bodyPr>
            <a:normAutofit/>
          </a:bodyPr>
          <a:lstStyle/>
          <a:p>
            <a:r>
              <a:rPr lang="en-US" sz="2400" dirty="0">
                <a:latin typeface="Poppins" panose="00000500000000000000" pitchFamily="2" charset="0"/>
                <a:cs typeface="Poppins" panose="00000500000000000000" pitchFamily="2" charset="0"/>
              </a:rPr>
              <a:t>Webinar 2/8 : Manually Entering Your Data into EUDAMED</a:t>
            </a:r>
            <a:r>
              <a:rPr lang="en-US" sz="2400" noProof="0" dirty="0">
                <a:latin typeface="Poppins" panose="00000500000000000000" pitchFamily="2" charset="0"/>
                <a:cs typeface="Poppins" panose="00000500000000000000" pitchFamily="2" charset="0"/>
              </a:rPr>
              <a:t>?</a:t>
            </a:r>
            <a:br>
              <a:rPr lang="en-US" sz="2400" b="1" noProof="0" dirty="0">
                <a:latin typeface="Poppins" panose="00000500000000000000" pitchFamily="2" charset="0"/>
                <a:cs typeface="Poppins" panose="00000500000000000000" pitchFamily="2" charset="0"/>
              </a:rPr>
            </a:br>
            <a:r>
              <a:rPr lang="en-US" sz="2400" b="1" dirty="0">
                <a:solidFill>
                  <a:srgbClr val="242424"/>
                </a:solidFill>
                <a:highlight>
                  <a:srgbClr val="FFFFFF"/>
                </a:highlight>
                <a:latin typeface="Poppins" panose="00000500000000000000" pitchFamily="2" charset="0"/>
                <a:cs typeface="Poppins" panose="00000500000000000000" pitchFamily="2" charset="0"/>
              </a:rPr>
              <a:t>Some prerequisites for manual data entry</a:t>
            </a:r>
          </a:p>
        </p:txBody>
      </p:sp>
      <p:sp>
        <p:nvSpPr>
          <p:cNvPr id="10" name="ZoneTexte 9">
            <a:extLst>
              <a:ext uri="{FF2B5EF4-FFF2-40B4-BE49-F238E27FC236}">
                <a16:creationId xmlns:a16="http://schemas.microsoft.com/office/drawing/2014/main" id="{68BDEE60-989F-C802-3FCD-9B7997451347}"/>
              </a:ext>
            </a:extLst>
          </p:cNvPr>
          <p:cNvSpPr txBox="1"/>
          <p:nvPr/>
        </p:nvSpPr>
        <p:spPr>
          <a:xfrm>
            <a:off x="2438400" y="1272865"/>
            <a:ext cx="5279009" cy="400110"/>
          </a:xfrm>
          <a:prstGeom prst="rect">
            <a:avLst/>
          </a:prstGeom>
          <a:noFill/>
        </p:spPr>
        <p:txBody>
          <a:bodyPr wrap="none" rtlCol="0">
            <a:spAutoFit/>
          </a:bodyPr>
          <a:lstStyle/>
          <a:p>
            <a:r>
              <a:rPr lang="en-US" sz="2000" b="0" i="0" dirty="0">
                <a:solidFill>
                  <a:srgbClr val="00B050"/>
                </a:solidFill>
                <a:effectLst/>
                <a:highlight>
                  <a:srgbClr val="FAFAFA"/>
                </a:highlight>
                <a:latin typeface="Poppins" panose="00000500000000000000" pitchFamily="2" charset="0"/>
                <a:cs typeface="Poppins" panose="00000500000000000000" pitchFamily="2" charset="0"/>
              </a:rPr>
              <a:t>A complex preparatory work is required.</a:t>
            </a:r>
            <a:endParaRPr lang="fr-FR" sz="2000" b="1" dirty="0">
              <a:solidFill>
                <a:srgbClr val="00B050"/>
              </a:solidFill>
              <a:latin typeface="Poppins" panose="00000500000000000000" pitchFamily="2" charset="0"/>
              <a:cs typeface="Poppins" panose="00000500000000000000" pitchFamily="2" charset="0"/>
            </a:endParaRPr>
          </a:p>
        </p:txBody>
      </p:sp>
      <p:sp>
        <p:nvSpPr>
          <p:cNvPr id="11" name="Espace réservé du contenu 4">
            <a:extLst>
              <a:ext uri="{FF2B5EF4-FFF2-40B4-BE49-F238E27FC236}">
                <a16:creationId xmlns:a16="http://schemas.microsoft.com/office/drawing/2014/main" id="{4351F508-D13B-FAE0-5DB4-7D038761C236}"/>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pic>
        <p:nvPicPr>
          <p:cNvPr id="7" name="Graphique 6">
            <a:extLst>
              <a:ext uri="{FF2B5EF4-FFF2-40B4-BE49-F238E27FC236}">
                <a16:creationId xmlns:a16="http://schemas.microsoft.com/office/drawing/2014/main" id="{04B20845-D8B4-0AA0-43A8-4564C50A3782}"/>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rot="10800000">
            <a:off x="275695" y="2804128"/>
            <a:ext cx="1565187" cy="1161741"/>
          </a:xfrm>
          <a:prstGeom prst="rect">
            <a:avLst/>
          </a:prstGeom>
        </p:spPr>
      </p:pic>
      <p:sp>
        <p:nvSpPr>
          <p:cNvPr id="8" name="ZoneTexte 7">
            <a:extLst>
              <a:ext uri="{FF2B5EF4-FFF2-40B4-BE49-F238E27FC236}">
                <a16:creationId xmlns:a16="http://schemas.microsoft.com/office/drawing/2014/main" id="{9AA7F5A3-43BA-5E91-0EED-07D74A3424D2}"/>
              </a:ext>
            </a:extLst>
          </p:cNvPr>
          <p:cNvSpPr txBox="1"/>
          <p:nvPr/>
        </p:nvSpPr>
        <p:spPr>
          <a:xfrm>
            <a:off x="2424218" y="1833691"/>
            <a:ext cx="9375429" cy="3431389"/>
          </a:xfrm>
          <a:prstGeom prst="rect">
            <a:avLst/>
          </a:prstGeom>
          <a:noFill/>
        </p:spPr>
        <p:txBody>
          <a:bodyPr wrap="square" rtlCol="0">
            <a:spAutoFit/>
          </a:bodyPr>
          <a:lstStyle/>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a:latin typeface="Poppins" panose="00000500000000000000" pitchFamily="2" charset="0"/>
                <a:ea typeface="Open Sans" pitchFamily="2" charset="0"/>
                <a:cs typeface="Poppins" panose="00000500000000000000" pitchFamily="2" charset="0"/>
              </a:rPr>
              <a:t>Understand the scope of EUDAMED</a:t>
            </a:r>
          </a:p>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Train on the EUDAMED platform (playground)</a:t>
            </a:r>
          </a:p>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Collect EUDAMED data in an Excel file (?)</a:t>
            </a:r>
          </a:p>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Validate the data entered in Excel</a:t>
            </a:r>
          </a:p>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Describe governance, processes, and procedures</a:t>
            </a:r>
          </a:p>
          <a:p>
            <a:pPr marL="342900" indent="-342900" algn="just" defTabSz="914400">
              <a:lnSpc>
                <a:spcPct val="150000"/>
              </a:lnSpc>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Identify the company in the EUDAMED Actors module</a:t>
            </a:r>
          </a:p>
        </p:txBody>
      </p:sp>
      <p:grpSp>
        <p:nvGrpSpPr>
          <p:cNvPr id="53" name="Groupe 52">
            <a:extLst>
              <a:ext uri="{FF2B5EF4-FFF2-40B4-BE49-F238E27FC236}">
                <a16:creationId xmlns:a16="http://schemas.microsoft.com/office/drawing/2014/main" id="{84C14408-99FE-21C8-FE0B-5005720E7455}"/>
              </a:ext>
            </a:extLst>
          </p:cNvPr>
          <p:cNvGrpSpPr/>
          <p:nvPr/>
        </p:nvGrpSpPr>
        <p:grpSpPr>
          <a:xfrm>
            <a:off x="190501" y="1272865"/>
            <a:ext cx="2438399" cy="1733740"/>
            <a:chOff x="221441" y="2527505"/>
            <a:chExt cx="4428553" cy="1733740"/>
          </a:xfrm>
        </p:grpSpPr>
        <p:sp>
          <p:nvSpPr>
            <p:cNvPr id="13" name="Flèche : pentagone 12">
              <a:extLst>
                <a:ext uri="{FF2B5EF4-FFF2-40B4-BE49-F238E27FC236}">
                  <a16:creationId xmlns:a16="http://schemas.microsoft.com/office/drawing/2014/main" id="{542A868F-0BB1-0498-9453-10BA5A08EFA5}"/>
                </a:ext>
              </a:extLst>
            </p:cNvPr>
            <p:cNvSpPr/>
            <p:nvPr/>
          </p:nvSpPr>
          <p:spPr>
            <a:xfrm>
              <a:off x="3799522" y="3323688"/>
              <a:ext cx="497767" cy="218812"/>
            </a:xfrm>
            <a:prstGeom prst="homePlate">
              <a:avLst/>
            </a:prstGeom>
            <a:solidFill>
              <a:schemeClr val="accent2">
                <a:lumMod val="60000"/>
                <a:lumOff val="4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3.4 Récupérer AR</a:t>
              </a:r>
            </a:p>
            <a:p>
              <a:pPr algn="ctr"/>
              <a:r>
                <a:rPr lang="fr-FR" sz="100" dirty="0">
                  <a:solidFill>
                    <a:schemeClr val="tx1"/>
                  </a:solidFill>
                  <a:latin typeface="Poppins" panose="00000500000000000000" pitchFamily="2" charset="0"/>
                  <a:cs typeface="Poppins" panose="00000500000000000000" pitchFamily="2" charset="0"/>
                </a:rPr>
                <a:t>EUDAMED</a:t>
              </a:r>
            </a:p>
          </p:txBody>
        </p:sp>
        <p:sp>
          <p:nvSpPr>
            <p:cNvPr id="14" name="Flèche : pentagone 13">
              <a:extLst>
                <a:ext uri="{FF2B5EF4-FFF2-40B4-BE49-F238E27FC236}">
                  <a16:creationId xmlns:a16="http://schemas.microsoft.com/office/drawing/2014/main" id="{3C873229-6A54-D424-F849-31C774E1A666}"/>
                </a:ext>
              </a:extLst>
            </p:cNvPr>
            <p:cNvSpPr/>
            <p:nvPr/>
          </p:nvSpPr>
          <p:spPr>
            <a:xfrm>
              <a:off x="2799643" y="3314097"/>
              <a:ext cx="497767" cy="218812"/>
            </a:xfrm>
            <a:prstGeom prst="homePlate">
              <a:avLst/>
            </a:prstGeom>
            <a:solidFill>
              <a:schemeClr val="accent2">
                <a:lumMod val="60000"/>
                <a:lumOff val="4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3.3</a:t>
              </a:r>
            </a:p>
            <a:p>
              <a:pPr algn="ctr"/>
              <a:r>
                <a:rPr lang="fr-FR" sz="100" dirty="0">
                  <a:solidFill>
                    <a:schemeClr val="tx1"/>
                  </a:solidFill>
                  <a:latin typeface="Poppins" panose="00000500000000000000" pitchFamily="2" charset="0"/>
                  <a:cs typeface="Poppins" panose="00000500000000000000" pitchFamily="2" charset="0"/>
                </a:rPr>
                <a:t>Utiliser Workflow</a:t>
              </a:r>
            </a:p>
          </p:txBody>
        </p:sp>
        <p:sp>
          <p:nvSpPr>
            <p:cNvPr id="15" name="Flèche : pentagone 14">
              <a:extLst>
                <a:ext uri="{FF2B5EF4-FFF2-40B4-BE49-F238E27FC236}">
                  <a16:creationId xmlns:a16="http://schemas.microsoft.com/office/drawing/2014/main" id="{7F43E44A-F8BA-FC73-DBFE-C74CD376C265}"/>
                </a:ext>
              </a:extLst>
            </p:cNvPr>
            <p:cNvSpPr/>
            <p:nvPr/>
          </p:nvSpPr>
          <p:spPr>
            <a:xfrm>
              <a:off x="2259239" y="3313873"/>
              <a:ext cx="497767" cy="218812"/>
            </a:xfrm>
            <a:prstGeom prst="homePlate">
              <a:avLst/>
            </a:prstGeom>
            <a:solidFill>
              <a:schemeClr val="accent2">
                <a:lumMod val="60000"/>
                <a:lumOff val="4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3.2</a:t>
              </a:r>
            </a:p>
            <a:p>
              <a:pPr algn="ctr"/>
              <a:r>
                <a:rPr lang="fr-FR" sz="100" dirty="0">
                  <a:solidFill>
                    <a:schemeClr val="tx1"/>
                  </a:solidFill>
                  <a:latin typeface="Poppins" panose="00000500000000000000" pitchFamily="2" charset="0"/>
                  <a:cs typeface="Poppins" panose="00000500000000000000" pitchFamily="2" charset="0"/>
                </a:rPr>
                <a:t>Valider solution</a:t>
              </a:r>
            </a:p>
            <a:p>
              <a:pPr algn="ctr"/>
              <a:r>
                <a:rPr lang="fr-FR" sz="100" dirty="0">
                  <a:solidFill>
                    <a:schemeClr val="tx1"/>
                  </a:solidFill>
                  <a:latin typeface="Poppins" panose="00000500000000000000" pitchFamily="2" charset="0"/>
                  <a:cs typeface="Poppins" panose="00000500000000000000" pitchFamily="2" charset="0"/>
                </a:rPr>
                <a:t>(qualité)</a:t>
              </a:r>
            </a:p>
          </p:txBody>
        </p:sp>
        <p:sp>
          <p:nvSpPr>
            <p:cNvPr id="16" name="Flèche : pentagone 15">
              <a:extLst>
                <a:ext uri="{FF2B5EF4-FFF2-40B4-BE49-F238E27FC236}">
                  <a16:creationId xmlns:a16="http://schemas.microsoft.com/office/drawing/2014/main" id="{B9A0CB76-9A61-2A82-A5CE-4B5E4239AF4F}"/>
                </a:ext>
              </a:extLst>
            </p:cNvPr>
            <p:cNvSpPr/>
            <p:nvPr/>
          </p:nvSpPr>
          <p:spPr>
            <a:xfrm>
              <a:off x="1737540" y="3310564"/>
              <a:ext cx="497767" cy="218812"/>
            </a:xfrm>
            <a:prstGeom prst="homePlate">
              <a:avLst/>
            </a:prstGeom>
            <a:solidFill>
              <a:schemeClr val="accent2">
                <a:lumMod val="60000"/>
                <a:lumOff val="4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3.1</a:t>
              </a:r>
            </a:p>
            <a:p>
              <a:pPr algn="ctr"/>
              <a:r>
                <a:rPr lang="fr-FR" sz="100" dirty="0">
                  <a:solidFill>
                    <a:schemeClr val="tx1"/>
                  </a:solidFill>
                  <a:latin typeface="Poppins" panose="00000500000000000000" pitchFamily="2" charset="0"/>
                  <a:cs typeface="Poppins" panose="00000500000000000000" pitchFamily="2" charset="0"/>
                </a:rPr>
                <a:t>Installer </a:t>
              </a:r>
            </a:p>
            <a:p>
              <a:pPr algn="ctr"/>
              <a:r>
                <a:rPr lang="fr-FR" sz="100" dirty="0">
                  <a:solidFill>
                    <a:schemeClr val="tx1"/>
                  </a:solidFill>
                  <a:latin typeface="Poppins" panose="00000500000000000000" pitchFamily="2" charset="0"/>
                  <a:cs typeface="Poppins" panose="00000500000000000000" pitchFamily="2" charset="0"/>
                </a:rPr>
                <a:t>SSO</a:t>
              </a:r>
            </a:p>
          </p:txBody>
        </p:sp>
        <p:sp>
          <p:nvSpPr>
            <p:cNvPr id="17" name="Flèche : pentagone 16">
              <a:extLst>
                <a:ext uri="{FF2B5EF4-FFF2-40B4-BE49-F238E27FC236}">
                  <a16:creationId xmlns:a16="http://schemas.microsoft.com/office/drawing/2014/main" id="{E67A453F-63C3-48F8-51C5-21F7B389FD75}"/>
                </a:ext>
              </a:extLst>
            </p:cNvPr>
            <p:cNvSpPr/>
            <p:nvPr/>
          </p:nvSpPr>
          <p:spPr>
            <a:xfrm>
              <a:off x="3297410" y="3323688"/>
              <a:ext cx="497767" cy="218812"/>
            </a:xfrm>
            <a:prstGeom prst="homePlat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2.4 Publier données EUDAMED</a:t>
              </a:r>
            </a:p>
          </p:txBody>
        </p:sp>
        <p:sp>
          <p:nvSpPr>
            <p:cNvPr id="18" name="Flèche : pentagone 17">
              <a:extLst>
                <a:ext uri="{FF2B5EF4-FFF2-40B4-BE49-F238E27FC236}">
                  <a16:creationId xmlns:a16="http://schemas.microsoft.com/office/drawing/2014/main" id="{4C404A2B-CAB6-22D8-8D64-9E2216342D71}"/>
                </a:ext>
              </a:extLst>
            </p:cNvPr>
            <p:cNvSpPr/>
            <p:nvPr/>
          </p:nvSpPr>
          <p:spPr>
            <a:xfrm>
              <a:off x="723742" y="3837598"/>
              <a:ext cx="497767" cy="218812"/>
            </a:xfrm>
            <a:prstGeom prst="homePlat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2.3 </a:t>
              </a:r>
            </a:p>
            <a:p>
              <a:pPr algn="ctr"/>
              <a:r>
                <a:rPr lang="fr-FR" sz="100" dirty="0">
                  <a:solidFill>
                    <a:schemeClr val="tx1"/>
                  </a:solidFill>
                  <a:latin typeface="Poppins" panose="00000500000000000000" pitchFamily="2" charset="0"/>
                  <a:cs typeface="Poppins" panose="00000500000000000000" pitchFamily="2" charset="0"/>
                </a:rPr>
                <a:t>Utiliser Excel EUDAMED</a:t>
              </a:r>
            </a:p>
          </p:txBody>
        </p:sp>
        <p:sp>
          <p:nvSpPr>
            <p:cNvPr id="19" name="Flèche : pentagone 18">
              <a:extLst>
                <a:ext uri="{FF2B5EF4-FFF2-40B4-BE49-F238E27FC236}">
                  <a16:creationId xmlns:a16="http://schemas.microsoft.com/office/drawing/2014/main" id="{9286A5BC-225D-4DB6-26E2-7D2FCF4ACD37}"/>
                </a:ext>
              </a:extLst>
            </p:cNvPr>
            <p:cNvSpPr/>
            <p:nvPr/>
          </p:nvSpPr>
          <p:spPr>
            <a:xfrm>
              <a:off x="2229912" y="2837067"/>
              <a:ext cx="566964" cy="218812"/>
            </a:xfrm>
            <a:prstGeom prst="homePlate">
              <a:avLst/>
            </a:prstGeom>
            <a:solidFill>
              <a:srgbClr val="28F828"/>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1.4 </a:t>
              </a:r>
            </a:p>
            <a:p>
              <a:pPr algn="ctr"/>
              <a:r>
                <a:rPr lang="fr-FR" sz="100" dirty="0">
                  <a:solidFill>
                    <a:schemeClr val="tx1"/>
                  </a:solidFill>
                  <a:latin typeface="Poppins" panose="00000500000000000000" pitchFamily="2" charset="0"/>
                  <a:cs typeface="Poppins" panose="00000500000000000000" pitchFamily="2" charset="0"/>
                </a:rPr>
                <a:t>Collecter données</a:t>
              </a:r>
            </a:p>
          </p:txBody>
        </p:sp>
        <p:sp>
          <p:nvSpPr>
            <p:cNvPr id="20" name="Flèche : pentagone 19">
              <a:extLst>
                <a:ext uri="{FF2B5EF4-FFF2-40B4-BE49-F238E27FC236}">
                  <a16:creationId xmlns:a16="http://schemas.microsoft.com/office/drawing/2014/main" id="{FE2762C7-1AE5-BCB4-C86A-B01AB6564B16}"/>
                </a:ext>
              </a:extLst>
            </p:cNvPr>
            <p:cNvSpPr/>
            <p:nvPr/>
          </p:nvSpPr>
          <p:spPr>
            <a:xfrm>
              <a:off x="1230641" y="3310564"/>
              <a:ext cx="497767" cy="218812"/>
            </a:xfrm>
            <a:prstGeom prst="homePlat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2.2 </a:t>
              </a:r>
            </a:p>
            <a:p>
              <a:pPr algn="ctr"/>
              <a:r>
                <a:rPr lang="fr-FR" sz="100" dirty="0">
                  <a:solidFill>
                    <a:schemeClr val="tx1"/>
                  </a:solidFill>
                  <a:latin typeface="Poppins" panose="00000500000000000000" pitchFamily="2" charset="0"/>
                  <a:cs typeface="Poppins" panose="00000500000000000000" pitchFamily="2" charset="0"/>
                </a:rPr>
                <a:t>Mettre en œuvre Solution M2M</a:t>
              </a:r>
            </a:p>
          </p:txBody>
        </p:sp>
        <p:sp>
          <p:nvSpPr>
            <p:cNvPr id="21" name="Flèche : pentagone 20">
              <a:extLst>
                <a:ext uri="{FF2B5EF4-FFF2-40B4-BE49-F238E27FC236}">
                  <a16:creationId xmlns:a16="http://schemas.microsoft.com/office/drawing/2014/main" id="{AB730F34-97A4-EAC3-0B4F-98997B96AA60}"/>
                </a:ext>
              </a:extLst>
            </p:cNvPr>
            <p:cNvSpPr/>
            <p:nvPr/>
          </p:nvSpPr>
          <p:spPr>
            <a:xfrm>
              <a:off x="751052" y="3569491"/>
              <a:ext cx="497767" cy="218812"/>
            </a:xfrm>
            <a:prstGeom prst="homePlat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2.1 </a:t>
              </a:r>
            </a:p>
            <a:p>
              <a:pPr algn="ctr"/>
              <a:r>
                <a:rPr lang="fr-FR" sz="100" dirty="0">
                  <a:solidFill>
                    <a:schemeClr val="tx1"/>
                  </a:solidFill>
                  <a:latin typeface="Poppins" panose="00000500000000000000" pitchFamily="2" charset="0"/>
                  <a:cs typeface="Poppins" panose="00000500000000000000" pitchFamily="2" charset="0"/>
                </a:rPr>
                <a:t>Evaluer </a:t>
              </a:r>
            </a:p>
            <a:p>
              <a:pPr algn="ctr"/>
              <a:r>
                <a:rPr lang="fr-FR" sz="100" dirty="0">
                  <a:solidFill>
                    <a:schemeClr val="tx1"/>
                  </a:solidFill>
                  <a:latin typeface="Poppins" panose="00000500000000000000" pitchFamily="2" charset="0"/>
                  <a:cs typeface="Poppins" panose="00000500000000000000" pitchFamily="2" charset="0"/>
                </a:rPr>
                <a:t>nbr UDI-DI</a:t>
              </a:r>
            </a:p>
          </p:txBody>
        </p:sp>
        <p:sp>
          <p:nvSpPr>
            <p:cNvPr id="22" name="Flèche : pentagone 21">
              <a:extLst>
                <a:ext uri="{FF2B5EF4-FFF2-40B4-BE49-F238E27FC236}">
                  <a16:creationId xmlns:a16="http://schemas.microsoft.com/office/drawing/2014/main" id="{4959BF45-BE29-DD76-4629-520A68E3A016}"/>
                </a:ext>
              </a:extLst>
            </p:cNvPr>
            <p:cNvSpPr/>
            <p:nvPr/>
          </p:nvSpPr>
          <p:spPr>
            <a:xfrm>
              <a:off x="1747090" y="2593730"/>
              <a:ext cx="936254" cy="218812"/>
            </a:xfrm>
            <a:prstGeom prst="homePlate">
              <a:avLst/>
            </a:prstGeom>
            <a:solidFill>
              <a:srgbClr val="28F828"/>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1.3 </a:t>
              </a:r>
            </a:p>
            <a:p>
              <a:pPr algn="ctr"/>
              <a:r>
                <a:rPr lang="fr-FR" sz="100" dirty="0">
                  <a:solidFill>
                    <a:schemeClr val="tx1"/>
                  </a:solidFill>
                  <a:latin typeface="Poppins" panose="00000500000000000000" pitchFamily="2" charset="0"/>
                  <a:cs typeface="Poppins" panose="00000500000000000000" pitchFamily="2" charset="0"/>
                </a:rPr>
                <a:t>Identifier</a:t>
              </a:r>
            </a:p>
            <a:p>
              <a:pPr algn="ctr"/>
              <a:r>
                <a:rPr lang="fr-FR" sz="100" dirty="0">
                  <a:solidFill>
                    <a:schemeClr val="tx1"/>
                  </a:solidFill>
                  <a:latin typeface="Poppins" panose="00000500000000000000" pitchFamily="2" charset="0"/>
                  <a:cs typeface="Poppins" panose="00000500000000000000" pitchFamily="2" charset="0"/>
                </a:rPr>
                <a:t> Sources</a:t>
              </a:r>
            </a:p>
          </p:txBody>
        </p:sp>
        <p:sp>
          <p:nvSpPr>
            <p:cNvPr id="23" name="Flèche : pentagone 22">
              <a:extLst>
                <a:ext uri="{FF2B5EF4-FFF2-40B4-BE49-F238E27FC236}">
                  <a16:creationId xmlns:a16="http://schemas.microsoft.com/office/drawing/2014/main" id="{0B547E33-AC0E-09D8-1C94-3D4D224C2241}"/>
                </a:ext>
              </a:extLst>
            </p:cNvPr>
            <p:cNvSpPr/>
            <p:nvPr/>
          </p:nvSpPr>
          <p:spPr>
            <a:xfrm>
              <a:off x="1249323" y="2836452"/>
              <a:ext cx="936254" cy="218812"/>
            </a:xfrm>
            <a:prstGeom prst="homePlate">
              <a:avLst/>
            </a:prstGeom>
            <a:solidFill>
              <a:srgbClr val="28F828"/>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1.2 </a:t>
              </a:r>
            </a:p>
            <a:p>
              <a:pPr algn="ctr"/>
              <a:r>
                <a:rPr lang="fr-FR" sz="100" dirty="0">
                  <a:solidFill>
                    <a:schemeClr val="tx1"/>
                  </a:solidFill>
                  <a:latin typeface="Poppins" panose="00000500000000000000" pitchFamily="2" charset="0"/>
                  <a:cs typeface="Poppins" panose="00000500000000000000" pitchFamily="2" charset="0"/>
                </a:rPr>
                <a:t>Etablir </a:t>
              </a:r>
            </a:p>
            <a:p>
              <a:pPr algn="ctr"/>
              <a:r>
                <a:rPr lang="fr-FR" sz="100" dirty="0">
                  <a:solidFill>
                    <a:schemeClr val="tx1"/>
                  </a:solidFill>
                  <a:latin typeface="Poppins" panose="00000500000000000000" pitchFamily="2" charset="0"/>
                  <a:cs typeface="Poppins" panose="00000500000000000000" pitchFamily="2" charset="0"/>
                </a:rPr>
                <a:t>Dictionnaire</a:t>
              </a:r>
            </a:p>
          </p:txBody>
        </p:sp>
        <p:sp>
          <p:nvSpPr>
            <p:cNvPr id="24" name="Flèche : pentagone 23">
              <a:extLst>
                <a:ext uri="{FF2B5EF4-FFF2-40B4-BE49-F238E27FC236}">
                  <a16:creationId xmlns:a16="http://schemas.microsoft.com/office/drawing/2014/main" id="{F425B683-0494-6FC3-2EAB-7E61D70F9485}"/>
                </a:ext>
              </a:extLst>
            </p:cNvPr>
            <p:cNvSpPr/>
            <p:nvPr/>
          </p:nvSpPr>
          <p:spPr>
            <a:xfrm>
              <a:off x="645214" y="3071753"/>
              <a:ext cx="497767" cy="218812"/>
            </a:xfrm>
            <a:prstGeom prst="homePlate">
              <a:avLst/>
            </a:prstGeom>
            <a:solidFill>
              <a:srgbClr val="28F828"/>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latin typeface="Poppins" panose="00000500000000000000" pitchFamily="2" charset="0"/>
                  <a:cs typeface="Poppins" panose="00000500000000000000" pitchFamily="2" charset="0"/>
                </a:rPr>
                <a:t>1.1 Comprendre</a:t>
              </a:r>
            </a:p>
            <a:p>
              <a:pPr algn="ctr"/>
              <a:r>
                <a:rPr lang="fr-FR" sz="100" dirty="0">
                  <a:solidFill>
                    <a:schemeClr val="tx1"/>
                  </a:solidFill>
                  <a:latin typeface="Poppins" panose="00000500000000000000" pitchFamily="2" charset="0"/>
                  <a:cs typeface="Poppins" panose="00000500000000000000" pitchFamily="2" charset="0"/>
                </a:rPr>
                <a:t>Périmètre</a:t>
              </a:r>
            </a:p>
          </p:txBody>
        </p:sp>
        <p:grpSp>
          <p:nvGrpSpPr>
            <p:cNvPr id="25" name="Groupe 24">
              <a:extLst>
                <a:ext uri="{FF2B5EF4-FFF2-40B4-BE49-F238E27FC236}">
                  <a16:creationId xmlns:a16="http://schemas.microsoft.com/office/drawing/2014/main" id="{DBA1779A-17B5-8F8B-FBF7-EC92CDECA1DB}"/>
                </a:ext>
              </a:extLst>
            </p:cNvPr>
            <p:cNvGrpSpPr/>
            <p:nvPr/>
          </p:nvGrpSpPr>
          <p:grpSpPr>
            <a:xfrm>
              <a:off x="221441" y="2527505"/>
              <a:ext cx="4428553" cy="1733740"/>
              <a:chOff x="-48052" y="1169385"/>
              <a:chExt cx="10071980" cy="5039195"/>
            </a:xfrm>
          </p:grpSpPr>
          <p:grpSp>
            <p:nvGrpSpPr>
              <p:cNvPr id="38" name="Groupe 37">
                <a:extLst>
                  <a:ext uri="{FF2B5EF4-FFF2-40B4-BE49-F238E27FC236}">
                    <a16:creationId xmlns:a16="http://schemas.microsoft.com/office/drawing/2014/main" id="{CBDB5843-CF52-D3E9-7820-81FB2D3B174B}"/>
                  </a:ext>
                </a:extLst>
              </p:cNvPr>
              <p:cNvGrpSpPr/>
              <p:nvPr/>
            </p:nvGrpSpPr>
            <p:grpSpPr>
              <a:xfrm>
                <a:off x="899391" y="1545763"/>
                <a:ext cx="9124537" cy="4662817"/>
                <a:chOff x="1066800" y="1273628"/>
                <a:chExt cx="10925148" cy="4662817"/>
              </a:xfrm>
            </p:grpSpPr>
            <p:cxnSp>
              <p:nvCxnSpPr>
                <p:cNvPr id="43" name="Connecteur droit avec flèche 42">
                  <a:extLst>
                    <a:ext uri="{FF2B5EF4-FFF2-40B4-BE49-F238E27FC236}">
                      <a16:creationId xmlns:a16="http://schemas.microsoft.com/office/drawing/2014/main" id="{569E5CD9-DBA3-B8F6-F659-F00659289F4F}"/>
                    </a:ext>
                  </a:extLst>
                </p:cNvPr>
                <p:cNvCxnSpPr/>
                <p:nvPr/>
              </p:nvCxnSpPr>
              <p:spPr>
                <a:xfrm>
                  <a:off x="1066800" y="5584371"/>
                  <a:ext cx="1001485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0EA08AD2-66A1-4853-54A4-983EAA126BF4}"/>
                    </a:ext>
                  </a:extLst>
                </p:cNvPr>
                <p:cNvCxnSpPr>
                  <a:cxnSpLocks/>
                </p:cNvCxnSpPr>
                <p:nvPr/>
              </p:nvCxnSpPr>
              <p:spPr>
                <a:xfrm flipV="1">
                  <a:off x="1066800" y="1273628"/>
                  <a:ext cx="0" cy="431074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9E168A61-F0AE-9E4D-DFB7-56DF31D2CB54}"/>
                    </a:ext>
                  </a:extLst>
                </p:cNvPr>
                <p:cNvSpPr txBox="1"/>
                <p:nvPr/>
              </p:nvSpPr>
              <p:spPr>
                <a:xfrm>
                  <a:off x="11081658" y="5399705"/>
                  <a:ext cx="910290" cy="536740"/>
                </a:xfrm>
                <a:prstGeom prst="rect">
                  <a:avLst/>
                </a:prstGeom>
                <a:noFill/>
              </p:spPr>
              <p:txBody>
                <a:bodyPr wrap="none" rtlCol="0">
                  <a:spAutoFit/>
                </a:bodyPr>
                <a:lstStyle/>
                <a:p>
                  <a:r>
                    <a:rPr lang="fr-FR" sz="600" dirty="0"/>
                    <a:t>T</a:t>
                  </a:r>
                </a:p>
              </p:txBody>
            </p:sp>
          </p:grpSp>
          <p:sp>
            <p:nvSpPr>
              <p:cNvPr id="39" name="ZoneTexte 38">
                <a:extLst>
                  <a:ext uri="{FF2B5EF4-FFF2-40B4-BE49-F238E27FC236}">
                    <a16:creationId xmlns:a16="http://schemas.microsoft.com/office/drawing/2014/main" id="{A068EF1F-D0AC-3284-8BEC-50BCD1E71C7E}"/>
                  </a:ext>
                </a:extLst>
              </p:cNvPr>
              <p:cNvSpPr txBox="1"/>
              <p:nvPr/>
            </p:nvSpPr>
            <p:spPr>
              <a:xfrm>
                <a:off x="315456" y="1169385"/>
                <a:ext cx="1070353" cy="357828"/>
              </a:xfrm>
              <a:prstGeom prst="rect">
                <a:avLst/>
              </a:prstGeom>
              <a:noFill/>
            </p:spPr>
            <p:txBody>
              <a:bodyPr wrap="none" rtlCol="0">
                <a:spAutoFit/>
              </a:bodyPr>
              <a:lstStyle/>
              <a:p>
                <a:r>
                  <a:rPr lang="fr-FR" sz="200" dirty="0"/>
                  <a:t>Complexité</a:t>
                </a:r>
              </a:p>
            </p:txBody>
          </p:sp>
          <p:sp>
            <p:nvSpPr>
              <p:cNvPr id="40" name="ZoneTexte 39">
                <a:extLst>
                  <a:ext uri="{FF2B5EF4-FFF2-40B4-BE49-F238E27FC236}">
                    <a16:creationId xmlns:a16="http://schemas.microsoft.com/office/drawing/2014/main" id="{5A6B8C56-5B83-B9A5-5573-9B2FC899BA0A}"/>
                  </a:ext>
                </a:extLst>
              </p:cNvPr>
              <p:cNvSpPr txBox="1"/>
              <p:nvPr/>
            </p:nvSpPr>
            <p:spPr>
              <a:xfrm rot="20052180">
                <a:off x="85411" y="5066276"/>
                <a:ext cx="652744" cy="447283"/>
              </a:xfrm>
              <a:prstGeom prst="rect">
                <a:avLst/>
              </a:prstGeom>
              <a:noFill/>
            </p:spPr>
            <p:txBody>
              <a:bodyPr wrap="square" rtlCol="0">
                <a:spAutoFit/>
              </a:bodyPr>
              <a:lstStyle/>
              <a:p>
                <a:r>
                  <a:rPr lang="fr-FR" sz="100" i="1" dirty="0"/>
                  <a:t>Faible</a:t>
                </a:r>
              </a:p>
            </p:txBody>
          </p:sp>
          <p:sp>
            <p:nvSpPr>
              <p:cNvPr id="41" name="ZoneTexte 40">
                <a:extLst>
                  <a:ext uri="{FF2B5EF4-FFF2-40B4-BE49-F238E27FC236}">
                    <a16:creationId xmlns:a16="http://schemas.microsoft.com/office/drawing/2014/main" id="{A8004CB9-17DD-AC97-B6B3-C72614C50074}"/>
                  </a:ext>
                </a:extLst>
              </p:cNvPr>
              <p:cNvSpPr txBox="1"/>
              <p:nvPr/>
            </p:nvSpPr>
            <p:spPr>
              <a:xfrm rot="20052180">
                <a:off x="-48052" y="3663489"/>
                <a:ext cx="873957" cy="313099"/>
              </a:xfrm>
              <a:prstGeom prst="rect">
                <a:avLst/>
              </a:prstGeom>
              <a:noFill/>
            </p:spPr>
            <p:txBody>
              <a:bodyPr wrap="square" rtlCol="0">
                <a:spAutoFit/>
              </a:bodyPr>
              <a:lstStyle/>
              <a:p>
                <a:r>
                  <a:rPr lang="fr-FR" sz="100" i="1" dirty="0"/>
                  <a:t>Normale</a:t>
                </a:r>
              </a:p>
            </p:txBody>
          </p:sp>
          <p:sp>
            <p:nvSpPr>
              <p:cNvPr id="42" name="ZoneTexte 41">
                <a:extLst>
                  <a:ext uri="{FF2B5EF4-FFF2-40B4-BE49-F238E27FC236}">
                    <a16:creationId xmlns:a16="http://schemas.microsoft.com/office/drawing/2014/main" id="{018E46C1-3102-B096-D3B4-10C6B50417FC}"/>
                  </a:ext>
                </a:extLst>
              </p:cNvPr>
              <p:cNvSpPr txBox="1"/>
              <p:nvPr/>
            </p:nvSpPr>
            <p:spPr>
              <a:xfrm rot="20052180">
                <a:off x="56334" y="2184060"/>
                <a:ext cx="665181" cy="402554"/>
              </a:xfrm>
              <a:prstGeom prst="rect">
                <a:avLst/>
              </a:prstGeom>
              <a:noFill/>
            </p:spPr>
            <p:txBody>
              <a:bodyPr wrap="square" rtlCol="0">
                <a:spAutoFit/>
              </a:bodyPr>
              <a:lstStyle/>
              <a:p>
                <a:r>
                  <a:rPr lang="fr-FR" sz="100" i="1" dirty="0"/>
                  <a:t>Elevée</a:t>
                </a:r>
              </a:p>
            </p:txBody>
          </p:sp>
        </p:grpSp>
        <p:sp>
          <p:nvSpPr>
            <p:cNvPr id="26" name="Ellipse 25">
              <a:extLst>
                <a:ext uri="{FF2B5EF4-FFF2-40B4-BE49-F238E27FC236}">
                  <a16:creationId xmlns:a16="http://schemas.microsoft.com/office/drawing/2014/main" id="{B2A9C97B-1EB0-3727-67B2-F0120046F145}"/>
                </a:ext>
              </a:extLst>
            </p:cNvPr>
            <p:cNvSpPr/>
            <p:nvPr/>
          </p:nvSpPr>
          <p:spPr>
            <a:xfrm>
              <a:off x="638022" y="4103213"/>
              <a:ext cx="105299" cy="786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
            </a:p>
          </p:txBody>
        </p:sp>
        <p:sp>
          <p:nvSpPr>
            <p:cNvPr id="27" name="Ellipse 26">
              <a:extLst>
                <a:ext uri="{FF2B5EF4-FFF2-40B4-BE49-F238E27FC236}">
                  <a16:creationId xmlns:a16="http://schemas.microsoft.com/office/drawing/2014/main" id="{C11B30EF-3727-C4CF-BCD1-D4D837CF6BB5}"/>
                </a:ext>
              </a:extLst>
            </p:cNvPr>
            <p:cNvSpPr/>
            <p:nvPr/>
          </p:nvSpPr>
          <p:spPr>
            <a:xfrm>
              <a:off x="1222022" y="4103213"/>
              <a:ext cx="105299" cy="786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
            </a:p>
          </p:txBody>
        </p:sp>
        <p:sp>
          <p:nvSpPr>
            <p:cNvPr id="28" name="Ellipse 27">
              <a:extLst>
                <a:ext uri="{FF2B5EF4-FFF2-40B4-BE49-F238E27FC236}">
                  <a16:creationId xmlns:a16="http://schemas.microsoft.com/office/drawing/2014/main" id="{5F953882-25AD-6E71-E2C9-E52E86140FA4}"/>
                </a:ext>
              </a:extLst>
            </p:cNvPr>
            <p:cNvSpPr/>
            <p:nvPr/>
          </p:nvSpPr>
          <p:spPr>
            <a:xfrm>
              <a:off x="1855569" y="4103213"/>
              <a:ext cx="105299" cy="786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
            </a:p>
          </p:txBody>
        </p:sp>
        <p:sp>
          <p:nvSpPr>
            <p:cNvPr id="29" name="Ellipse 28">
              <a:extLst>
                <a:ext uri="{FF2B5EF4-FFF2-40B4-BE49-F238E27FC236}">
                  <a16:creationId xmlns:a16="http://schemas.microsoft.com/office/drawing/2014/main" id="{4405AEF6-5A7F-245D-F7DE-113E4A6EC137}"/>
                </a:ext>
              </a:extLst>
            </p:cNvPr>
            <p:cNvSpPr/>
            <p:nvPr/>
          </p:nvSpPr>
          <p:spPr>
            <a:xfrm>
              <a:off x="2476868" y="4100290"/>
              <a:ext cx="105299" cy="786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
            </a:p>
          </p:txBody>
        </p:sp>
        <p:sp>
          <p:nvSpPr>
            <p:cNvPr id="30" name="Ellipse 29">
              <a:extLst>
                <a:ext uri="{FF2B5EF4-FFF2-40B4-BE49-F238E27FC236}">
                  <a16:creationId xmlns:a16="http://schemas.microsoft.com/office/drawing/2014/main" id="{3B1CDAFE-36B5-E6ED-6C9D-A7BBF69D2442}"/>
                </a:ext>
              </a:extLst>
            </p:cNvPr>
            <p:cNvSpPr/>
            <p:nvPr/>
          </p:nvSpPr>
          <p:spPr>
            <a:xfrm>
              <a:off x="3113517" y="4100290"/>
              <a:ext cx="105299" cy="7865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
            </a:p>
          </p:txBody>
        </p:sp>
        <p:sp>
          <p:nvSpPr>
            <p:cNvPr id="31" name="Ellipse 30">
              <a:extLst>
                <a:ext uri="{FF2B5EF4-FFF2-40B4-BE49-F238E27FC236}">
                  <a16:creationId xmlns:a16="http://schemas.microsoft.com/office/drawing/2014/main" id="{353F5A64-55AA-81CF-1334-2B4098967E6F}"/>
                </a:ext>
              </a:extLst>
            </p:cNvPr>
            <p:cNvSpPr/>
            <p:nvPr/>
          </p:nvSpPr>
          <p:spPr>
            <a:xfrm>
              <a:off x="3755318" y="4100290"/>
              <a:ext cx="105299" cy="786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
            </a:p>
          </p:txBody>
        </p:sp>
        <p:cxnSp>
          <p:nvCxnSpPr>
            <p:cNvPr id="32" name="Connecteur : en angle 31">
              <a:extLst>
                <a:ext uri="{FF2B5EF4-FFF2-40B4-BE49-F238E27FC236}">
                  <a16:creationId xmlns:a16="http://schemas.microsoft.com/office/drawing/2014/main" id="{540CD801-395F-D44A-D0B0-4B90B5DE745A}"/>
                </a:ext>
              </a:extLst>
            </p:cNvPr>
            <p:cNvCxnSpPr>
              <a:stCxn id="18" idx="3"/>
              <a:endCxn id="23" idx="1"/>
            </p:cNvCxnSpPr>
            <p:nvPr/>
          </p:nvCxnSpPr>
          <p:spPr>
            <a:xfrm flipV="1">
              <a:off x="1221509" y="2945858"/>
              <a:ext cx="27814" cy="1001146"/>
            </a:xfrm>
            <a:prstGeom prst="bentConnector3">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7C3A1FC9-D8F7-4355-5805-8A53CF46B1A0}"/>
                </a:ext>
              </a:extLst>
            </p:cNvPr>
            <p:cNvCxnSpPr>
              <a:stCxn id="19" idx="3"/>
              <a:endCxn id="14" idx="1"/>
            </p:cNvCxnSpPr>
            <p:nvPr/>
          </p:nvCxnSpPr>
          <p:spPr>
            <a:xfrm>
              <a:off x="2796876" y="2946472"/>
              <a:ext cx="2767" cy="477031"/>
            </a:xfrm>
            <a:prstGeom prst="bentConnector3">
              <a:avLst>
                <a:gd name="adj1" fmla="val 50000"/>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Connecteur : en angle 33">
              <a:extLst>
                <a:ext uri="{FF2B5EF4-FFF2-40B4-BE49-F238E27FC236}">
                  <a16:creationId xmlns:a16="http://schemas.microsoft.com/office/drawing/2014/main" id="{ECE92EC3-2457-4013-8741-B23EDC8D56AA}"/>
                </a:ext>
              </a:extLst>
            </p:cNvPr>
            <p:cNvCxnSpPr>
              <a:cxnSpLocks/>
              <a:stCxn id="24" idx="3"/>
              <a:endCxn id="21" idx="1"/>
            </p:cNvCxnSpPr>
            <p:nvPr/>
          </p:nvCxnSpPr>
          <p:spPr>
            <a:xfrm flipH="1">
              <a:off x="751052" y="3181159"/>
              <a:ext cx="391928" cy="497737"/>
            </a:xfrm>
            <a:prstGeom prst="bentConnector5">
              <a:avLst>
                <a:gd name="adj1" fmla="val -8549"/>
                <a:gd name="adj2" fmla="val 31189"/>
                <a:gd name="adj3" fmla="val 113434"/>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Connecteur : en angle 34">
              <a:extLst>
                <a:ext uri="{FF2B5EF4-FFF2-40B4-BE49-F238E27FC236}">
                  <a16:creationId xmlns:a16="http://schemas.microsoft.com/office/drawing/2014/main" id="{63B85FDA-FC3C-6D20-683E-2016F94260A8}"/>
                </a:ext>
              </a:extLst>
            </p:cNvPr>
            <p:cNvCxnSpPr>
              <a:stCxn id="21" idx="3"/>
              <a:endCxn id="20" idx="1"/>
            </p:cNvCxnSpPr>
            <p:nvPr/>
          </p:nvCxnSpPr>
          <p:spPr>
            <a:xfrm flipH="1" flipV="1">
              <a:off x="1230641" y="3419970"/>
              <a:ext cx="18179" cy="258927"/>
            </a:xfrm>
            <a:prstGeom prst="bentConnector5">
              <a:avLst>
                <a:gd name="adj1" fmla="val -552922"/>
                <a:gd name="adj2" fmla="val 42768"/>
                <a:gd name="adj3" fmla="val 65292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Connecteur : en angle 35">
              <a:extLst>
                <a:ext uri="{FF2B5EF4-FFF2-40B4-BE49-F238E27FC236}">
                  <a16:creationId xmlns:a16="http://schemas.microsoft.com/office/drawing/2014/main" id="{5A153B4E-33E9-1451-59A9-9D2DBCFEE703}"/>
                </a:ext>
              </a:extLst>
            </p:cNvPr>
            <p:cNvCxnSpPr>
              <a:stCxn id="23" idx="0"/>
              <a:endCxn id="22" idx="1"/>
            </p:cNvCxnSpPr>
            <p:nvPr/>
          </p:nvCxnSpPr>
          <p:spPr>
            <a:xfrm rot="5400000" flipH="1" flipV="1">
              <a:off x="1630657" y="2720020"/>
              <a:ext cx="133316" cy="99549"/>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Connecteur : en angle 36">
              <a:extLst>
                <a:ext uri="{FF2B5EF4-FFF2-40B4-BE49-F238E27FC236}">
                  <a16:creationId xmlns:a16="http://schemas.microsoft.com/office/drawing/2014/main" id="{60E2E04A-96DD-0A59-5D46-E366A7D7CE39}"/>
                </a:ext>
              </a:extLst>
            </p:cNvPr>
            <p:cNvCxnSpPr>
              <a:stCxn id="22" idx="2"/>
              <a:endCxn id="19" idx="1"/>
            </p:cNvCxnSpPr>
            <p:nvPr/>
          </p:nvCxnSpPr>
          <p:spPr>
            <a:xfrm rot="16200000" flipH="1">
              <a:off x="2120644" y="2837205"/>
              <a:ext cx="133931" cy="84604"/>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28D7BC9C-8C9F-551B-3292-D5A5C7F7863C}"/>
                </a:ext>
              </a:extLst>
            </p:cNvPr>
            <p:cNvCxnSpPr/>
            <p:nvPr/>
          </p:nvCxnSpPr>
          <p:spPr>
            <a:xfrm flipV="1">
              <a:off x="1185919" y="3278831"/>
              <a:ext cx="398721" cy="203004"/>
            </a:xfrm>
            <a:prstGeom prst="line">
              <a:avLst/>
            </a:prstGeom>
          </p:spPr>
          <p:style>
            <a:lnRef idx="1">
              <a:schemeClr val="accent6"/>
            </a:lnRef>
            <a:fillRef idx="0">
              <a:schemeClr val="accent6"/>
            </a:fillRef>
            <a:effectRef idx="0">
              <a:schemeClr val="accent6"/>
            </a:effectRef>
            <a:fontRef idx="minor">
              <a:schemeClr val="tx1"/>
            </a:fontRef>
          </p:style>
        </p:cxnSp>
        <p:cxnSp>
          <p:nvCxnSpPr>
            <p:cNvPr id="48" name="Connecteur droit 47">
              <a:extLst>
                <a:ext uri="{FF2B5EF4-FFF2-40B4-BE49-F238E27FC236}">
                  <a16:creationId xmlns:a16="http://schemas.microsoft.com/office/drawing/2014/main" id="{6E1FFAAC-BC87-0F12-A578-7F6A6E6C9861}"/>
                </a:ext>
              </a:extLst>
            </p:cNvPr>
            <p:cNvCxnSpPr/>
            <p:nvPr/>
          </p:nvCxnSpPr>
          <p:spPr>
            <a:xfrm flipV="1">
              <a:off x="1676535" y="3274428"/>
              <a:ext cx="398721" cy="203004"/>
            </a:xfrm>
            <a:prstGeom prst="line">
              <a:avLst/>
            </a:prstGeom>
          </p:spPr>
          <p:style>
            <a:lnRef idx="1">
              <a:schemeClr val="accent6"/>
            </a:lnRef>
            <a:fillRef idx="0">
              <a:schemeClr val="accent6"/>
            </a:fillRef>
            <a:effectRef idx="0">
              <a:schemeClr val="accent6"/>
            </a:effectRef>
            <a:fontRef idx="minor">
              <a:schemeClr val="tx1"/>
            </a:fontRef>
          </p:style>
        </p:cxnSp>
        <p:cxnSp>
          <p:nvCxnSpPr>
            <p:cNvPr id="49" name="Connecteur droit 48">
              <a:extLst>
                <a:ext uri="{FF2B5EF4-FFF2-40B4-BE49-F238E27FC236}">
                  <a16:creationId xmlns:a16="http://schemas.microsoft.com/office/drawing/2014/main" id="{8D688BA0-AD88-DD5F-A441-7BC2FE27C64D}"/>
                </a:ext>
              </a:extLst>
            </p:cNvPr>
            <p:cNvCxnSpPr/>
            <p:nvPr/>
          </p:nvCxnSpPr>
          <p:spPr>
            <a:xfrm flipV="1">
              <a:off x="2210038" y="3294362"/>
              <a:ext cx="398721" cy="203004"/>
            </a:xfrm>
            <a:prstGeom prst="line">
              <a:avLst/>
            </a:prstGeom>
          </p:spPr>
          <p:style>
            <a:lnRef idx="1">
              <a:schemeClr val="accent6"/>
            </a:lnRef>
            <a:fillRef idx="0">
              <a:schemeClr val="accent6"/>
            </a:fillRef>
            <a:effectRef idx="0">
              <a:schemeClr val="accent6"/>
            </a:effectRef>
            <a:fontRef idx="minor">
              <a:schemeClr val="tx1"/>
            </a:fontRef>
          </p:style>
        </p:cxnSp>
        <p:cxnSp>
          <p:nvCxnSpPr>
            <p:cNvPr id="50" name="Connecteur droit 49">
              <a:extLst>
                <a:ext uri="{FF2B5EF4-FFF2-40B4-BE49-F238E27FC236}">
                  <a16:creationId xmlns:a16="http://schemas.microsoft.com/office/drawing/2014/main" id="{509710D7-821E-3162-2B1F-416D02B93399}"/>
                </a:ext>
              </a:extLst>
            </p:cNvPr>
            <p:cNvCxnSpPr/>
            <p:nvPr/>
          </p:nvCxnSpPr>
          <p:spPr>
            <a:xfrm flipV="1">
              <a:off x="2718038" y="3303432"/>
              <a:ext cx="398721" cy="203004"/>
            </a:xfrm>
            <a:prstGeom prst="line">
              <a:avLst/>
            </a:prstGeom>
          </p:spPr>
          <p:style>
            <a:lnRef idx="1">
              <a:schemeClr val="accent6"/>
            </a:lnRef>
            <a:fillRef idx="0">
              <a:schemeClr val="accent6"/>
            </a:fillRef>
            <a:effectRef idx="0">
              <a:schemeClr val="accent6"/>
            </a:effectRef>
            <a:fontRef idx="minor">
              <a:schemeClr val="tx1"/>
            </a:fontRef>
          </p:style>
        </p:cxnSp>
        <p:cxnSp>
          <p:nvCxnSpPr>
            <p:cNvPr id="51" name="Connecteur droit 50">
              <a:extLst>
                <a:ext uri="{FF2B5EF4-FFF2-40B4-BE49-F238E27FC236}">
                  <a16:creationId xmlns:a16="http://schemas.microsoft.com/office/drawing/2014/main" id="{26F1C07F-79E4-5C85-DF3A-916AC5616D49}"/>
                </a:ext>
              </a:extLst>
            </p:cNvPr>
            <p:cNvCxnSpPr/>
            <p:nvPr/>
          </p:nvCxnSpPr>
          <p:spPr>
            <a:xfrm flipV="1">
              <a:off x="3718085" y="3309428"/>
              <a:ext cx="398721" cy="203004"/>
            </a:xfrm>
            <a:prstGeom prst="line">
              <a:avLst/>
            </a:prstGeom>
          </p:spPr>
          <p:style>
            <a:lnRef idx="1">
              <a:schemeClr val="accent6"/>
            </a:lnRef>
            <a:fillRef idx="0">
              <a:schemeClr val="accent6"/>
            </a:fillRef>
            <a:effectRef idx="0">
              <a:schemeClr val="accent6"/>
            </a:effectRef>
            <a:fontRef idx="minor">
              <a:schemeClr val="tx1"/>
            </a:fontRef>
          </p:style>
        </p:cxnSp>
      </p:grpSp>
      <p:sp>
        <p:nvSpPr>
          <p:cNvPr id="54" name="ZoneTexte 53">
            <a:extLst>
              <a:ext uri="{FF2B5EF4-FFF2-40B4-BE49-F238E27FC236}">
                <a16:creationId xmlns:a16="http://schemas.microsoft.com/office/drawing/2014/main" id="{37D13198-D035-5041-DDA6-815FA1D57307}"/>
              </a:ext>
            </a:extLst>
          </p:cNvPr>
          <p:cNvSpPr txBox="1"/>
          <p:nvPr/>
        </p:nvSpPr>
        <p:spPr>
          <a:xfrm>
            <a:off x="1409701" y="5484179"/>
            <a:ext cx="10355579" cy="646331"/>
          </a:xfrm>
          <a:prstGeom prst="rect">
            <a:avLst/>
          </a:prstGeom>
          <a:noFill/>
        </p:spPr>
        <p:txBody>
          <a:bodyPr wrap="square" rtlCol="0">
            <a:spAutoFit/>
          </a:bodyPr>
          <a:lstStyle/>
          <a:p>
            <a:r>
              <a:rPr lang="en-US" b="0" i="0" noProof="0">
                <a:solidFill>
                  <a:srgbClr val="FF0000"/>
                </a:solidFill>
                <a:effectLst/>
                <a:highlight>
                  <a:srgbClr val="FAFAFA"/>
                </a:highlight>
                <a:latin typeface="Segoe UI" panose="020B0502040204020203" pitchFamily="34" charset="0"/>
              </a:rPr>
              <a:t>These prerequisites are not optional; the volume of devices makes them less tedious, but the absence of template Excel files makes the project's success more uncertain</a:t>
            </a:r>
            <a:endParaRPr lang="en-US" noProof="0">
              <a:solidFill>
                <a:srgbClr val="FF0000"/>
              </a:solidFill>
              <a:latin typeface="Poppins" panose="00000500000000000000" pitchFamily="2" charset="0"/>
              <a:cs typeface="Poppins" panose="00000500000000000000" pitchFamily="2" charset="0"/>
            </a:endParaRPr>
          </a:p>
        </p:txBody>
      </p:sp>
      <p:sp>
        <p:nvSpPr>
          <p:cNvPr id="55" name="Flèche : droite rayée 54">
            <a:extLst>
              <a:ext uri="{FF2B5EF4-FFF2-40B4-BE49-F238E27FC236}">
                <a16:creationId xmlns:a16="http://schemas.microsoft.com/office/drawing/2014/main" id="{CEDA0FF5-7F4C-63BB-64C9-D1EB4910C034}"/>
              </a:ext>
            </a:extLst>
          </p:cNvPr>
          <p:cNvSpPr/>
          <p:nvPr/>
        </p:nvSpPr>
        <p:spPr>
          <a:xfrm>
            <a:off x="426720" y="5484178"/>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5491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DA09B-86C6-B8CA-81E7-AF41F1D9B3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D76BCE-0F1B-F96E-2420-7332DD329CA4}"/>
              </a:ext>
            </a:extLst>
          </p:cNvPr>
          <p:cNvSpPr>
            <a:spLocks noGrp="1"/>
          </p:cNvSpPr>
          <p:nvPr>
            <p:ph type="title"/>
          </p:nvPr>
        </p:nvSpPr>
        <p:spPr>
          <a:xfrm>
            <a:off x="233680" y="148796"/>
            <a:ext cx="10058400" cy="748454"/>
          </a:xfrm>
        </p:spPr>
        <p:txBody>
          <a:bodyPr>
            <a:normAutofit/>
          </a:bodyPr>
          <a:lstStyle/>
          <a:p>
            <a:r>
              <a:rPr lang="en-US" sz="2400" dirty="0">
                <a:latin typeface="Poppins" panose="00000500000000000000" pitchFamily="2" charset="0"/>
                <a:cs typeface="Poppins" panose="00000500000000000000" pitchFamily="2" charset="0"/>
              </a:rPr>
              <a:t>Webinar 2/8 : Manually Entering Your Data into EUDAMED</a:t>
            </a:r>
            <a:r>
              <a:rPr lang="en-US" sz="2400" noProof="0" dirty="0">
                <a:latin typeface="Poppins" panose="00000500000000000000" pitchFamily="2" charset="0"/>
                <a:cs typeface="Poppins" panose="00000500000000000000" pitchFamily="2" charset="0"/>
              </a:rPr>
              <a:t>?</a:t>
            </a:r>
            <a:br>
              <a:rPr lang="fr-FR" sz="2400" b="1" noProof="0" dirty="0">
                <a:latin typeface="Poppins" panose="00000500000000000000" pitchFamily="2" charset="0"/>
                <a:cs typeface="Poppins" panose="00000500000000000000" pitchFamily="2" charset="0"/>
              </a:rPr>
            </a:br>
            <a:r>
              <a:rPr lang="en-US" sz="2400" b="1" dirty="0">
                <a:latin typeface="Poppins" panose="00000500000000000000" pitchFamily="2" charset="0"/>
                <a:cs typeface="Poppins" panose="00000500000000000000" pitchFamily="2" charset="0"/>
              </a:rPr>
              <a:t>Step 1: Register on the EUDAMED platform</a:t>
            </a:r>
            <a:endParaRPr lang="fr-FR" sz="2400" b="1" dirty="0">
              <a:latin typeface="Poppins" panose="00000500000000000000" pitchFamily="2" charset="0"/>
              <a:cs typeface="Poppins" panose="00000500000000000000" pitchFamily="2" charset="0"/>
            </a:endParaRPr>
          </a:p>
        </p:txBody>
      </p:sp>
      <p:sp>
        <p:nvSpPr>
          <p:cNvPr id="10" name="ZoneTexte 9">
            <a:extLst>
              <a:ext uri="{FF2B5EF4-FFF2-40B4-BE49-F238E27FC236}">
                <a16:creationId xmlns:a16="http://schemas.microsoft.com/office/drawing/2014/main" id="{F0315D8A-6DA5-2E04-9030-A86F3B83D9B1}"/>
              </a:ext>
            </a:extLst>
          </p:cNvPr>
          <p:cNvSpPr txBox="1"/>
          <p:nvPr/>
        </p:nvSpPr>
        <p:spPr>
          <a:xfrm>
            <a:off x="3161488" y="1272865"/>
            <a:ext cx="8715979" cy="400110"/>
          </a:xfrm>
          <a:prstGeom prst="rect">
            <a:avLst/>
          </a:prstGeom>
          <a:noFill/>
        </p:spPr>
        <p:txBody>
          <a:bodyPr wrap="square" rtlCol="0">
            <a:spAutoFit/>
          </a:bodyPr>
          <a:lstStyle/>
          <a:p>
            <a:r>
              <a:rPr lang="en-US" sz="2000" dirty="0">
                <a:solidFill>
                  <a:srgbClr val="00B050"/>
                </a:solidFill>
                <a:highlight>
                  <a:srgbClr val="FAFAFA"/>
                </a:highlight>
                <a:latin typeface="Poppins" panose="00000500000000000000" pitchFamily="2" charset="0"/>
                <a:cs typeface="Poppins" panose="00000500000000000000" pitchFamily="2" charset="0"/>
              </a:rPr>
              <a:t>A </a:t>
            </a:r>
            <a:r>
              <a:rPr lang="en-US" sz="2000" b="0" i="0" dirty="0">
                <a:solidFill>
                  <a:srgbClr val="00B050"/>
                </a:solidFill>
                <a:effectLst/>
                <a:highlight>
                  <a:srgbClr val="FAFAFA"/>
                </a:highlight>
                <a:latin typeface="Poppins" panose="00000500000000000000" pitchFamily="2" charset="0"/>
                <a:cs typeface="Poppins" panose="00000500000000000000" pitchFamily="2" charset="0"/>
              </a:rPr>
              <a:t>delicate mix of roles often observed in SMEs</a:t>
            </a:r>
            <a:endParaRPr lang="fr-FR" sz="2000" b="1" dirty="0">
              <a:solidFill>
                <a:srgbClr val="00B050"/>
              </a:solidFill>
              <a:latin typeface="Poppins" panose="00000500000000000000" pitchFamily="2" charset="0"/>
              <a:cs typeface="Poppins" panose="00000500000000000000" pitchFamily="2" charset="0"/>
            </a:endParaRPr>
          </a:p>
        </p:txBody>
      </p:sp>
      <p:sp>
        <p:nvSpPr>
          <p:cNvPr id="5" name="ZoneTexte 4">
            <a:extLst>
              <a:ext uri="{FF2B5EF4-FFF2-40B4-BE49-F238E27FC236}">
                <a16:creationId xmlns:a16="http://schemas.microsoft.com/office/drawing/2014/main" id="{584A4736-58EB-6702-B4E6-B6823C7C3AB1}"/>
              </a:ext>
            </a:extLst>
          </p:cNvPr>
          <p:cNvSpPr txBox="1"/>
          <p:nvPr/>
        </p:nvSpPr>
        <p:spPr>
          <a:xfrm>
            <a:off x="3083668" y="1833691"/>
            <a:ext cx="8715979" cy="2380139"/>
          </a:xfrm>
          <a:prstGeom prst="rect">
            <a:avLst/>
          </a:prstGeom>
          <a:noFill/>
        </p:spPr>
        <p:txBody>
          <a:bodyPr wrap="square" rtlCol="0">
            <a:spAutoFit/>
          </a:bodyPr>
          <a:lstStyle/>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b="1" dirty="0">
                <a:latin typeface="Poppins" panose="00000500000000000000" pitchFamily="2" charset="0"/>
                <a:ea typeface="Open Sans" pitchFamily="2" charset="0"/>
                <a:cs typeface="Poppins" panose="00000500000000000000" pitchFamily="2" charset="0"/>
              </a:rPr>
              <a:t>The role of the data entry operator, an unenviable role with little added value</a:t>
            </a:r>
          </a:p>
          <a:p>
            <a:pPr marL="800100" lvl="1" indent="-342900" algn="just" defTabSz="914400">
              <a:spcBef>
                <a:spcPts val="1200"/>
              </a:spcBef>
              <a:spcAft>
                <a:spcPts val="200"/>
              </a:spcAft>
              <a:buClr>
                <a:schemeClr val="accent1"/>
              </a:buClr>
              <a:buSzPct val="100000"/>
              <a:buFont typeface="Wingdings" panose="05000000000000000000" pitchFamily="2" charset="2"/>
              <a:buChar char="§"/>
            </a:pPr>
            <a:r>
              <a:rPr lang="fr-FR" sz="1600" dirty="0">
                <a:latin typeface="Poppins" panose="00000500000000000000" pitchFamily="2" charset="0"/>
                <a:ea typeface="Open Sans" pitchFamily="2" charset="0"/>
                <a:cs typeface="Poppins" panose="00000500000000000000" pitchFamily="2" charset="0"/>
              </a:rPr>
              <a:t>Enter the data</a:t>
            </a:r>
          </a:p>
          <a:p>
            <a:pPr marL="800100" lvl="1" indent="-342900" algn="just" defTabSz="914400">
              <a:spcBef>
                <a:spcPts val="1200"/>
              </a:spcBef>
              <a:spcAft>
                <a:spcPts val="200"/>
              </a:spcAft>
              <a:buClr>
                <a:schemeClr val="accent1"/>
              </a:buClr>
              <a:buSzPct val="100000"/>
              <a:buFont typeface="Wingdings" panose="05000000000000000000" pitchFamily="2" charset="2"/>
              <a:buChar char="§"/>
            </a:pPr>
            <a:r>
              <a:rPr lang="en-US" sz="1600" dirty="0">
                <a:latin typeface="Poppins" panose="00000500000000000000" pitchFamily="2" charset="0"/>
                <a:ea typeface="Open Sans" pitchFamily="2" charset="0"/>
                <a:cs typeface="Poppins" panose="00000500000000000000" pitchFamily="2" charset="0"/>
              </a:rPr>
              <a:t>Ensure the accuracy of the entered data</a:t>
            </a:r>
          </a:p>
          <a:p>
            <a:pPr marL="800100" lvl="1" indent="-342900" algn="just" defTabSz="914400">
              <a:spcBef>
                <a:spcPts val="1200"/>
              </a:spcBef>
              <a:spcAft>
                <a:spcPts val="200"/>
              </a:spcAft>
              <a:buClr>
                <a:schemeClr val="accent1"/>
              </a:buClr>
              <a:buSzPct val="100000"/>
              <a:buFont typeface="Wingdings" panose="05000000000000000000" pitchFamily="2" charset="2"/>
              <a:buChar char="§"/>
            </a:pPr>
            <a:r>
              <a:rPr lang="en-US" sz="1600" dirty="0">
                <a:latin typeface="Poppins" panose="00000500000000000000" pitchFamily="2" charset="0"/>
                <a:ea typeface="Open Sans" pitchFamily="2" charset="0"/>
                <a:cs typeface="Poppins" panose="00000500000000000000" pitchFamily="2" charset="0"/>
              </a:rPr>
              <a:t>Maintain a record of modifications and updates made</a:t>
            </a:r>
            <a:endParaRPr lang="fr-FR" sz="1600" dirty="0">
              <a:latin typeface="Poppins" panose="00000500000000000000" pitchFamily="2" charset="0"/>
              <a:ea typeface="Open Sans" pitchFamily="2" charset="0"/>
              <a:cs typeface="Poppins" panose="00000500000000000000" pitchFamily="2" charset="0"/>
            </a:endParaRP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b="1" dirty="0">
                <a:latin typeface="Poppins" panose="00000500000000000000" pitchFamily="2" charset="0"/>
                <a:ea typeface="Open Sans" pitchFamily="2" charset="0"/>
                <a:cs typeface="Poppins" panose="00000500000000000000" pitchFamily="2" charset="0"/>
              </a:rPr>
              <a:t>The data coordinator often acts as the data entry operator</a:t>
            </a:r>
            <a:endParaRPr lang="fr-FR" b="1" dirty="0">
              <a:latin typeface="Poppins" panose="00000500000000000000" pitchFamily="2" charset="0"/>
              <a:ea typeface="Open Sans" pitchFamily="2" charset="0"/>
              <a:cs typeface="Poppins" panose="00000500000000000000" pitchFamily="2" charset="0"/>
            </a:endParaRPr>
          </a:p>
        </p:txBody>
      </p:sp>
      <p:pic>
        <p:nvPicPr>
          <p:cNvPr id="6" name="Image 5">
            <a:extLst>
              <a:ext uri="{FF2B5EF4-FFF2-40B4-BE49-F238E27FC236}">
                <a16:creationId xmlns:a16="http://schemas.microsoft.com/office/drawing/2014/main" id="{C56B3429-8AF9-C1E7-4CA1-97A279A6C19F}"/>
              </a:ext>
            </a:extLst>
          </p:cNvPr>
          <p:cNvPicPr>
            <a:picLocks noChangeAspect="1"/>
          </p:cNvPicPr>
          <p:nvPr/>
        </p:nvPicPr>
        <p:blipFill>
          <a:blip r:embed="rId3"/>
          <a:stretch>
            <a:fillRect/>
          </a:stretch>
        </p:blipFill>
        <p:spPr>
          <a:xfrm>
            <a:off x="314533" y="1272865"/>
            <a:ext cx="2671350" cy="2694247"/>
          </a:xfrm>
          <a:prstGeom prst="rect">
            <a:avLst/>
          </a:prstGeom>
        </p:spPr>
      </p:pic>
      <p:pic>
        <p:nvPicPr>
          <p:cNvPr id="8" name="Image 7">
            <a:extLst>
              <a:ext uri="{FF2B5EF4-FFF2-40B4-BE49-F238E27FC236}">
                <a16:creationId xmlns:a16="http://schemas.microsoft.com/office/drawing/2014/main" id="{348DA48C-7101-2047-80DB-80E1DCE91894}"/>
              </a:ext>
            </a:extLst>
          </p:cNvPr>
          <p:cNvPicPr>
            <a:picLocks noChangeAspect="1"/>
          </p:cNvPicPr>
          <p:nvPr/>
        </p:nvPicPr>
        <p:blipFill>
          <a:blip r:embed="rId4"/>
          <a:stretch>
            <a:fillRect/>
          </a:stretch>
        </p:blipFill>
        <p:spPr>
          <a:xfrm>
            <a:off x="314533" y="4213830"/>
            <a:ext cx="4542818" cy="1934320"/>
          </a:xfrm>
          <a:prstGeom prst="rect">
            <a:avLst/>
          </a:prstGeom>
        </p:spPr>
      </p:pic>
    </p:spTree>
    <p:extLst>
      <p:ext uri="{BB962C8B-B14F-4D97-AF65-F5344CB8AC3E}">
        <p14:creationId xmlns:p14="http://schemas.microsoft.com/office/powerpoint/2010/main" val="44425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87074-1C05-AD30-74C8-231E3837B938}"/>
            </a:ext>
          </a:extLst>
        </p:cNvPr>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32A3EE50-742B-EF9D-64F2-C7320A1FF407}"/>
              </a:ext>
            </a:extLst>
          </p:cNvPr>
          <p:cNvGraphicFramePr>
            <a:graphicFrameLocks noGrp="1"/>
          </p:cNvGraphicFramePr>
          <p:nvPr>
            <p:extLst>
              <p:ext uri="{D42A27DB-BD31-4B8C-83A1-F6EECF244321}">
                <p14:modId xmlns:p14="http://schemas.microsoft.com/office/powerpoint/2010/main" val="1690585534"/>
              </p:ext>
            </p:extLst>
          </p:nvPr>
        </p:nvGraphicFramePr>
        <p:xfrm>
          <a:off x="380620" y="1265576"/>
          <a:ext cx="5739642" cy="4655195"/>
        </p:xfrm>
        <a:graphic>
          <a:graphicData uri="http://schemas.openxmlformats.org/drawingml/2006/table">
            <a:tbl>
              <a:tblPr firstRow="1" bandRow="1">
                <a:tableStyleId>{5C22544A-7EE6-4342-B048-85BDC9FD1C3A}</a:tableStyleId>
              </a:tblPr>
              <a:tblGrid>
                <a:gridCol w="5739642">
                  <a:extLst>
                    <a:ext uri="{9D8B030D-6E8A-4147-A177-3AD203B41FA5}">
                      <a16:colId xmlns:a16="http://schemas.microsoft.com/office/drawing/2014/main" val="3481361076"/>
                    </a:ext>
                  </a:extLst>
                </a:gridCol>
              </a:tblGrid>
              <a:tr h="222030">
                <a:tc>
                  <a:txBody>
                    <a:bodyPr/>
                    <a:lstStyle/>
                    <a:p>
                      <a:pPr algn="ctr"/>
                      <a:r>
                        <a:rPr lang="en-US" noProof="0" dirty="0"/>
                        <a:t>EUDAMED Platform (Creation)</a:t>
                      </a:r>
                    </a:p>
                  </a:txBody>
                  <a:tcPr/>
                </a:tc>
                <a:extLst>
                  <a:ext uri="{0D108BD9-81ED-4DB2-BD59-A6C34878D82A}">
                    <a16:rowId xmlns:a16="http://schemas.microsoft.com/office/drawing/2014/main" val="1277584083"/>
                  </a:ext>
                </a:extLst>
              </a:tr>
              <a:tr h="4289435">
                <a:tc>
                  <a:txBody>
                    <a:bodyPr/>
                    <a:lstStyle/>
                    <a:p>
                      <a:endParaRPr lang="en-US" noProof="0" dirty="0"/>
                    </a:p>
                  </a:txBody>
                  <a:tcPr/>
                </a:tc>
                <a:extLst>
                  <a:ext uri="{0D108BD9-81ED-4DB2-BD59-A6C34878D82A}">
                    <a16:rowId xmlns:a16="http://schemas.microsoft.com/office/drawing/2014/main" val="1332757856"/>
                  </a:ext>
                </a:extLst>
              </a:tr>
            </a:tbl>
          </a:graphicData>
        </a:graphic>
      </p:graphicFrame>
      <p:pic>
        <p:nvPicPr>
          <p:cNvPr id="6" name="Image 5">
            <a:extLst>
              <a:ext uri="{FF2B5EF4-FFF2-40B4-BE49-F238E27FC236}">
                <a16:creationId xmlns:a16="http://schemas.microsoft.com/office/drawing/2014/main" id="{8B49CB13-4397-1851-AD73-422425483532}"/>
              </a:ext>
            </a:extLst>
          </p:cNvPr>
          <p:cNvPicPr>
            <a:picLocks noChangeAspect="1"/>
          </p:cNvPicPr>
          <p:nvPr/>
        </p:nvPicPr>
        <p:blipFill>
          <a:blip r:embed="rId3"/>
          <a:stretch>
            <a:fillRect/>
          </a:stretch>
        </p:blipFill>
        <p:spPr>
          <a:xfrm>
            <a:off x="869232" y="1601667"/>
            <a:ext cx="4876606" cy="4139391"/>
          </a:xfrm>
          <a:prstGeom prst="rect">
            <a:avLst/>
          </a:prstGeom>
        </p:spPr>
      </p:pic>
      <p:sp>
        <p:nvSpPr>
          <p:cNvPr id="2" name="Titre 1">
            <a:extLst>
              <a:ext uri="{FF2B5EF4-FFF2-40B4-BE49-F238E27FC236}">
                <a16:creationId xmlns:a16="http://schemas.microsoft.com/office/drawing/2014/main" id="{97193ECF-0956-4119-4CE0-57E40B25C4E7}"/>
              </a:ext>
            </a:extLst>
          </p:cNvPr>
          <p:cNvSpPr>
            <a:spLocks noGrp="1"/>
          </p:cNvSpPr>
          <p:nvPr>
            <p:ph type="title"/>
          </p:nvPr>
        </p:nvSpPr>
        <p:spPr>
          <a:xfrm>
            <a:off x="233680" y="148796"/>
            <a:ext cx="10058400" cy="748454"/>
          </a:xfrm>
        </p:spPr>
        <p:txBody>
          <a:bodyPr>
            <a:normAutofit/>
          </a:bodyPr>
          <a:lstStyle/>
          <a:p>
            <a:r>
              <a:rPr lang="en-US" sz="2400" dirty="0">
                <a:latin typeface="Poppins" panose="00000500000000000000" pitchFamily="2" charset="0"/>
                <a:cs typeface="Poppins" panose="00000500000000000000" pitchFamily="2" charset="0"/>
              </a:rPr>
              <a:t>Webinar 2/8 : Manually Entering Your Data into EUDAMED</a:t>
            </a:r>
            <a:r>
              <a:rPr lang="en-US" sz="2400" noProof="0" dirty="0">
                <a:latin typeface="Poppins" panose="00000500000000000000" pitchFamily="2" charset="0"/>
                <a:cs typeface="Poppins" panose="00000500000000000000" pitchFamily="2" charset="0"/>
              </a:rPr>
              <a:t>?</a:t>
            </a:r>
            <a:br>
              <a:rPr lang="fr-FR" sz="2400" b="1" noProof="0" dirty="0">
                <a:latin typeface="Poppins" panose="00000500000000000000" pitchFamily="2" charset="0"/>
                <a:cs typeface="Poppins" panose="00000500000000000000" pitchFamily="2" charset="0"/>
              </a:rPr>
            </a:br>
            <a:r>
              <a:rPr lang="en-US" sz="2400" b="1" dirty="0">
                <a:latin typeface="Poppins" panose="00000500000000000000" pitchFamily="2" charset="0"/>
                <a:cs typeface="Poppins" panose="00000500000000000000" pitchFamily="2" charset="0"/>
              </a:rPr>
              <a:t>Step 2: Entering Your Data into EUDAMED (Example 1)</a:t>
            </a:r>
            <a:endParaRPr lang="fr-FR" sz="2400" b="1" dirty="0">
              <a:latin typeface="Poppins" panose="00000500000000000000" pitchFamily="2" charset="0"/>
              <a:cs typeface="Poppins" panose="00000500000000000000" pitchFamily="2" charset="0"/>
            </a:endParaRPr>
          </a:p>
        </p:txBody>
      </p:sp>
      <p:sp>
        <p:nvSpPr>
          <p:cNvPr id="11" name="Espace réservé du contenu 4">
            <a:extLst>
              <a:ext uri="{FF2B5EF4-FFF2-40B4-BE49-F238E27FC236}">
                <a16:creationId xmlns:a16="http://schemas.microsoft.com/office/drawing/2014/main" id="{3A124E5A-3733-E85F-7488-82E5FE98B5E3}"/>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sp>
        <p:nvSpPr>
          <p:cNvPr id="3" name="ZoneTexte 2">
            <a:extLst>
              <a:ext uri="{FF2B5EF4-FFF2-40B4-BE49-F238E27FC236}">
                <a16:creationId xmlns:a16="http://schemas.microsoft.com/office/drawing/2014/main" id="{48BBB4C5-1A22-8C21-C48A-74848FD676AD}"/>
              </a:ext>
            </a:extLst>
          </p:cNvPr>
          <p:cNvSpPr txBox="1"/>
          <p:nvPr/>
        </p:nvSpPr>
        <p:spPr>
          <a:xfrm>
            <a:off x="6200394" y="1265576"/>
            <a:ext cx="5583673" cy="3359894"/>
          </a:xfrm>
          <a:prstGeom prst="rect">
            <a:avLst/>
          </a:prstGeom>
          <a:noFill/>
        </p:spPr>
        <p:txBody>
          <a:bodyPr wrap="square" rtlCol="0">
            <a:spAutoFit/>
          </a:bodyPr>
          <a:lstStyle/>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Register a New Basic UDI-DI</a:t>
            </a:r>
          </a:p>
          <a:p>
            <a:pPr marL="800100" lvl="1" indent="-342900" algn="just" defTabSz="914400">
              <a:spcBef>
                <a:spcPts val="1200"/>
              </a:spcBef>
              <a:spcAft>
                <a:spcPts val="200"/>
              </a:spcAft>
              <a:buClr>
                <a:schemeClr val="accent1"/>
              </a:buClr>
              <a:buSzPct val="100000"/>
              <a:buFont typeface="Wingdings" panose="05000000000000000000" pitchFamily="2" charset="2"/>
              <a:buChar char="§"/>
            </a:pPr>
            <a:r>
              <a:rPr lang="en-US" sz="1600" noProof="0" dirty="0">
                <a:latin typeface="Poppins" panose="00000500000000000000" pitchFamily="2" charset="0"/>
                <a:ea typeface="Open Sans" pitchFamily="2" charset="0"/>
                <a:cs typeface="Poppins" panose="00000500000000000000" pitchFamily="2" charset="0"/>
              </a:rPr>
              <a:t>Manufacturer / Actor Identification</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Select the Applicable Regulation &amp; Begin Entering the Basic UDI-DI</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b="1" noProof="0" dirty="0">
                <a:latin typeface="Poppins" panose="00000500000000000000" pitchFamily="2" charset="0"/>
                <a:ea typeface="Open Sans" pitchFamily="2" charset="0"/>
                <a:cs typeface="Poppins" panose="00000500000000000000" pitchFamily="2" charset="0"/>
              </a:rPr>
              <a:t>Hidden Attributes That Appear Based on the Response</a:t>
            </a:r>
          </a:p>
          <a:p>
            <a:pPr marL="800100" lvl="1" indent="-342900" algn="just" defTabSz="914400">
              <a:spcBef>
                <a:spcPts val="1200"/>
              </a:spcBef>
              <a:spcAft>
                <a:spcPts val="200"/>
              </a:spcAft>
              <a:buClr>
                <a:schemeClr val="accent1"/>
              </a:buClr>
              <a:buSzPct val="100000"/>
              <a:buFont typeface="Wingdings" panose="05000000000000000000" pitchFamily="2" charset="2"/>
              <a:buChar char="§"/>
            </a:pPr>
            <a:r>
              <a:rPr lang="en-US" sz="1600" noProof="0" dirty="0">
                <a:latin typeface="Poppins" panose="00000500000000000000" pitchFamily="2" charset="0"/>
                <a:ea typeface="Open Sans" pitchFamily="2" charset="0"/>
                <a:cs typeface="Poppins" panose="00000500000000000000" pitchFamily="2" charset="0"/>
              </a:rPr>
              <a:t>Système Pack and Procedure (SPP) : NON =&gt; </a:t>
            </a:r>
          </a:p>
          <a:p>
            <a:pPr marL="800100" lvl="1" indent="-342900" algn="just" defTabSz="914400">
              <a:spcBef>
                <a:spcPts val="1200"/>
              </a:spcBef>
              <a:spcAft>
                <a:spcPts val="200"/>
              </a:spcAft>
              <a:buClr>
                <a:schemeClr val="accent1"/>
              </a:buClr>
              <a:buSzPct val="100000"/>
              <a:buFont typeface="Wingdings" panose="05000000000000000000" pitchFamily="2" charset="2"/>
              <a:buChar char="§"/>
            </a:pPr>
            <a:r>
              <a:rPr lang="en-US" sz="1600" noProof="0" dirty="0">
                <a:latin typeface="Poppins" panose="00000500000000000000" pitchFamily="2" charset="0"/>
                <a:ea typeface="Open Sans" pitchFamily="2" charset="0"/>
                <a:cs typeface="Poppins" panose="00000500000000000000" pitchFamily="2" charset="0"/>
              </a:rPr>
              <a:t>Special Device? : If YES =&gt; Choose Between Software, Lenses…</a:t>
            </a:r>
          </a:p>
        </p:txBody>
      </p:sp>
      <p:sp>
        <p:nvSpPr>
          <p:cNvPr id="7" name="Rectangle 6">
            <a:extLst>
              <a:ext uri="{FF2B5EF4-FFF2-40B4-BE49-F238E27FC236}">
                <a16:creationId xmlns:a16="http://schemas.microsoft.com/office/drawing/2014/main" id="{D7240D66-2E90-25E7-492F-47C670A027E0}"/>
              </a:ext>
            </a:extLst>
          </p:cNvPr>
          <p:cNvSpPr/>
          <p:nvPr/>
        </p:nvSpPr>
        <p:spPr>
          <a:xfrm>
            <a:off x="2518626" y="2355573"/>
            <a:ext cx="954157" cy="646043"/>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945B274C-EE58-713A-1810-D29CBA9B61CA}"/>
              </a:ext>
            </a:extLst>
          </p:cNvPr>
          <p:cNvSpPr txBox="1"/>
          <p:nvPr/>
        </p:nvSpPr>
        <p:spPr>
          <a:xfrm>
            <a:off x="7175052" y="5191512"/>
            <a:ext cx="4623696" cy="923330"/>
          </a:xfrm>
          <a:prstGeom prst="rect">
            <a:avLst/>
          </a:prstGeom>
          <a:noFill/>
        </p:spPr>
        <p:txBody>
          <a:bodyPr wrap="square" rtlCol="0">
            <a:spAutoFit/>
          </a:bodyPr>
          <a:lstStyle/>
          <a:p>
            <a:r>
              <a:rPr lang="en-US" i="0" noProof="0">
                <a:solidFill>
                  <a:srgbClr val="FF0000"/>
                </a:solidFill>
                <a:effectLst/>
                <a:highlight>
                  <a:srgbClr val="FAFAFA"/>
                </a:highlight>
                <a:latin typeface="Segoe UI" panose="020B0502040204020203" pitchFamily="34" charset="0"/>
              </a:rPr>
              <a:t>A False Sense of Obviousness When Ignoring the Documentation; A Simple Click Is Not Always Enough!</a:t>
            </a:r>
            <a:endParaRPr lang="en-US" noProof="0">
              <a:solidFill>
                <a:srgbClr val="FF0000"/>
              </a:solidFill>
            </a:endParaRPr>
          </a:p>
        </p:txBody>
      </p:sp>
      <p:sp>
        <p:nvSpPr>
          <p:cNvPr id="9" name="Flèche : droite rayée 8">
            <a:extLst>
              <a:ext uri="{FF2B5EF4-FFF2-40B4-BE49-F238E27FC236}">
                <a16:creationId xmlns:a16="http://schemas.microsoft.com/office/drawing/2014/main" id="{EB45894F-7597-AD11-CC33-437AC98317CD}"/>
              </a:ext>
            </a:extLst>
          </p:cNvPr>
          <p:cNvSpPr/>
          <p:nvPr/>
        </p:nvSpPr>
        <p:spPr>
          <a:xfrm>
            <a:off x="6272641" y="5341401"/>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2023C5B3-93F7-9D5A-B106-55CF0B8A619F}"/>
              </a:ext>
            </a:extLst>
          </p:cNvPr>
          <p:cNvSpPr/>
          <p:nvPr/>
        </p:nvSpPr>
        <p:spPr>
          <a:xfrm>
            <a:off x="869232" y="2966372"/>
            <a:ext cx="616688" cy="646043"/>
          </a:xfrm>
          <a:prstGeom prst="ellipse">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DB5B75D-1D23-E807-2EA9-05D0644FA30F}"/>
              </a:ext>
            </a:extLst>
          </p:cNvPr>
          <p:cNvSpPr/>
          <p:nvPr/>
        </p:nvSpPr>
        <p:spPr>
          <a:xfrm>
            <a:off x="1071640" y="4321659"/>
            <a:ext cx="616688" cy="646043"/>
          </a:xfrm>
          <a:prstGeom prst="ellipse">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CA77401-1005-96EE-28A9-5FF45DE116C6}"/>
              </a:ext>
            </a:extLst>
          </p:cNvPr>
          <p:cNvSpPr/>
          <p:nvPr/>
        </p:nvSpPr>
        <p:spPr>
          <a:xfrm>
            <a:off x="1093817" y="5051614"/>
            <a:ext cx="616688" cy="646043"/>
          </a:xfrm>
          <a:prstGeom prst="ellipse">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AFCD80D9-A86E-1951-79E3-CB06FBFA4924}"/>
              </a:ext>
            </a:extLst>
          </p:cNvPr>
          <p:cNvSpPr/>
          <p:nvPr/>
        </p:nvSpPr>
        <p:spPr>
          <a:xfrm>
            <a:off x="2457740" y="3856385"/>
            <a:ext cx="1699590" cy="428934"/>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49130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DA679-BB98-5CF8-C4A4-E6FF91B168BF}"/>
            </a:ext>
          </a:extLst>
        </p:cNvPr>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DF99719A-37E9-CD5B-0F1E-E18B483DDF6E}"/>
              </a:ext>
            </a:extLst>
          </p:cNvPr>
          <p:cNvGraphicFramePr>
            <a:graphicFrameLocks noGrp="1"/>
          </p:cNvGraphicFramePr>
          <p:nvPr>
            <p:extLst>
              <p:ext uri="{D42A27DB-BD31-4B8C-83A1-F6EECF244321}">
                <p14:modId xmlns:p14="http://schemas.microsoft.com/office/powerpoint/2010/main" val="2087887009"/>
              </p:ext>
            </p:extLst>
          </p:nvPr>
        </p:nvGraphicFramePr>
        <p:xfrm>
          <a:off x="380620" y="1265576"/>
          <a:ext cx="5739642" cy="4655195"/>
        </p:xfrm>
        <a:graphic>
          <a:graphicData uri="http://schemas.openxmlformats.org/drawingml/2006/table">
            <a:tbl>
              <a:tblPr firstRow="1" bandRow="1">
                <a:tableStyleId>{5C22544A-7EE6-4342-B048-85BDC9FD1C3A}</a:tableStyleId>
              </a:tblPr>
              <a:tblGrid>
                <a:gridCol w="5739642">
                  <a:extLst>
                    <a:ext uri="{9D8B030D-6E8A-4147-A177-3AD203B41FA5}">
                      <a16:colId xmlns:a16="http://schemas.microsoft.com/office/drawing/2014/main" val="3481361076"/>
                    </a:ext>
                  </a:extLst>
                </a:gridCol>
              </a:tblGrid>
              <a:tr h="222030">
                <a:tc>
                  <a:txBody>
                    <a:bodyPr/>
                    <a:lstStyle/>
                    <a:p>
                      <a:pPr algn="ctr"/>
                      <a:r>
                        <a:rPr lang="en-US" noProof="0" dirty="0"/>
                        <a:t>EUDAMED Platform (Creation</a:t>
                      </a:r>
                      <a:r>
                        <a:rPr lang="fr-FR" dirty="0"/>
                        <a:t>)</a:t>
                      </a:r>
                    </a:p>
                  </a:txBody>
                  <a:tcPr/>
                </a:tc>
                <a:extLst>
                  <a:ext uri="{0D108BD9-81ED-4DB2-BD59-A6C34878D82A}">
                    <a16:rowId xmlns:a16="http://schemas.microsoft.com/office/drawing/2014/main" val="1277584083"/>
                  </a:ext>
                </a:extLst>
              </a:tr>
              <a:tr h="4289435">
                <a:tc>
                  <a:txBody>
                    <a:bodyPr/>
                    <a:lstStyle/>
                    <a:p>
                      <a:endParaRPr lang="fr-FR" dirty="0"/>
                    </a:p>
                  </a:txBody>
                  <a:tcPr/>
                </a:tc>
                <a:extLst>
                  <a:ext uri="{0D108BD9-81ED-4DB2-BD59-A6C34878D82A}">
                    <a16:rowId xmlns:a16="http://schemas.microsoft.com/office/drawing/2014/main" val="1332757856"/>
                  </a:ext>
                </a:extLst>
              </a:tr>
            </a:tbl>
          </a:graphicData>
        </a:graphic>
      </p:graphicFrame>
      <p:pic>
        <p:nvPicPr>
          <p:cNvPr id="5" name="Image 4">
            <a:extLst>
              <a:ext uri="{FF2B5EF4-FFF2-40B4-BE49-F238E27FC236}">
                <a16:creationId xmlns:a16="http://schemas.microsoft.com/office/drawing/2014/main" id="{65A49331-D529-F34E-A3C3-58696D94FEFC}"/>
              </a:ext>
            </a:extLst>
          </p:cNvPr>
          <p:cNvPicPr>
            <a:picLocks noChangeAspect="1"/>
          </p:cNvPicPr>
          <p:nvPr/>
        </p:nvPicPr>
        <p:blipFill>
          <a:blip r:embed="rId3"/>
          <a:stretch>
            <a:fillRect/>
          </a:stretch>
        </p:blipFill>
        <p:spPr>
          <a:xfrm>
            <a:off x="476573" y="1849747"/>
            <a:ext cx="5547736" cy="1328822"/>
          </a:xfrm>
          <a:prstGeom prst="rect">
            <a:avLst/>
          </a:prstGeom>
        </p:spPr>
      </p:pic>
      <p:sp>
        <p:nvSpPr>
          <p:cNvPr id="2" name="Titre 1">
            <a:extLst>
              <a:ext uri="{FF2B5EF4-FFF2-40B4-BE49-F238E27FC236}">
                <a16:creationId xmlns:a16="http://schemas.microsoft.com/office/drawing/2014/main" id="{327CDE27-DF5E-28BA-BD71-C2BBA2BB4FE9}"/>
              </a:ext>
            </a:extLst>
          </p:cNvPr>
          <p:cNvSpPr>
            <a:spLocks noGrp="1"/>
          </p:cNvSpPr>
          <p:nvPr>
            <p:ph type="title"/>
          </p:nvPr>
        </p:nvSpPr>
        <p:spPr>
          <a:xfrm>
            <a:off x="233680" y="148796"/>
            <a:ext cx="10058400" cy="748454"/>
          </a:xfrm>
        </p:spPr>
        <p:txBody>
          <a:bodyPr>
            <a:normAutofit/>
          </a:bodyPr>
          <a:lstStyle/>
          <a:p>
            <a:r>
              <a:rPr lang="en-US" sz="2400" dirty="0">
                <a:latin typeface="Poppins" panose="00000500000000000000" pitchFamily="2" charset="0"/>
                <a:cs typeface="Poppins" panose="00000500000000000000" pitchFamily="2" charset="0"/>
              </a:rPr>
              <a:t>Webinar 2/8 : Manually Entering Your Data into EUDAMED</a:t>
            </a:r>
            <a:r>
              <a:rPr lang="en-US" sz="2400" noProof="0" dirty="0">
                <a:latin typeface="Poppins" panose="00000500000000000000" pitchFamily="2" charset="0"/>
                <a:cs typeface="Poppins" panose="00000500000000000000" pitchFamily="2" charset="0"/>
              </a:rPr>
              <a:t>?</a:t>
            </a:r>
            <a:br>
              <a:rPr lang="fr-FR" sz="2400" b="1" noProof="0" dirty="0">
                <a:latin typeface="Poppins" panose="00000500000000000000" pitchFamily="2" charset="0"/>
                <a:cs typeface="Poppins" panose="00000500000000000000" pitchFamily="2" charset="0"/>
              </a:rPr>
            </a:br>
            <a:r>
              <a:rPr lang="en-US" sz="2400" b="1" dirty="0">
                <a:latin typeface="Poppins" panose="00000500000000000000" pitchFamily="2" charset="0"/>
                <a:cs typeface="Poppins" panose="00000500000000000000" pitchFamily="2" charset="0"/>
              </a:rPr>
              <a:t>Step 2: Entering Your Data into EUDAMED (Example 2)</a:t>
            </a:r>
            <a:endParaRPr lang="fr-FR" sz="2400" b="1" dirty="0">
              <a:latin typeface="Poppins" panose="00000500000000000000" pitchFamily="2" charset="0"/>
              <a:cs typeface="Poppins" panose="00000500000000000000" pitchFamily="2" charset="0"/>
            </a:endParaRPr>
          </a:p>
        </p:txBody>
      </p:sp>
      <p:sp>
        <p:nvSpPr>
          <p:cNvPr id="11" name="Espace réservé du contenu 4">
            <a:extLst>
              <a:ext uri="{FF2B5EF4-FFF2-40B4-BE49-F238E27FC236}">
                <a16:creationId xmlns:a16="http://schemas.microsoft.com/office/drawing/2014/main" id="{3070D690-4EC1-6E49-CE42-CD47283D2654}"/>
              </a:ext>
            </a:extLst>
          </p:cNvPr>
          <p:cNvSpPr txBox="1">
            <a:spLocks/>
          </p:cNvSpPr>
          <p:nvPr/>
        </p:nvSpPr>
        <p:spPr>
          <a:xfrm>
            <a:off x="2705100" y="4464190"/>
            <a:ext cx="8676640" cy="2377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Calibri" panose="020F0502020204030204" pitchFamily="34" charset="0"/>
                <a:ea typeface="Open Sans" pitchFamily="2" charset="0"/>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rgbClr val="2F4E88"/>
              </a:buClr>
              <a:buFont typeface="Calibri" pitchFamily="34" charset="0"/>
              <a:buChar char="◦"/>
              <a:defRPr sz="1800" kern="1200">
                <a:solidFill>
                  <a:schemeClr val="tx1"/>
                </a:solidFill>
                <a:latin typeface="Calibri" panose="020F0502020204030204" pitchFamily="34" charset="0"/>
                <a:ea typeface="Open Sans" pitchFamily="2" charset="0"/>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rgbClr val="2F4E88"/>
              </a:buClr>
              <a:buFont typeface="Calibri" pitchFamily="34" charset="0"/>
              <a:buChar char="◦"/>
              <a:defRPr sz="1400" kern="1200">
                <a:solidFill>
                  <a:schemeClr val="tx1"/>
                </a:solidFill>
                <a:latin typeface="Calibri" panose="020F0502020204030204" pitchFamily="34" charset="0"/>
                <a:ea typeface="Open Sans" pitchFamily="2"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endParaRPr lang="fr-FR" sz="1800" b="1" dirty="0">
              <a:latin typeface="Poppins" panose="00000500000000000000" pitchFamily="2" charset="0"/>
              <a:cs typeface="Poppins" panose="00000500000000000000" pitchFamily="2" charset="0"/>
            </a:endParaRPr>
          </a:p>
          <a:p>
            <a:pPr marL="182563" indent="-182563" algn="just">
              <a:lnSpc>
                <a:spcPct val="150000"/>
              </a:lnSpc>
              <a:buFont typeface="Wingdings" panose="05000000000000000000" pitchFamily="2" charset="2"/>
              <a:buChar char="§"/>
            </a:pPr>
            <a:endParaRPr lang="fr-FR" sz="1800" b="1"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algn="just">
              <a:lnSpc>
                <a:spcPct val="150000"/>
              </a:lnSpc>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a:p>
            <a:pPr marL="0" indent="0" algn="just">
              <a:lnSpc>
                <a:spcPct val="150000"/>
              </a:lnSpc>
              <a:buFont typeface="Calibri" panose="020F0502020204030204" pitchFamily="34" charset="0"/>
              <a:buNone/>
            </a:pPr>
            <a:endParaRPr lang="fr-FR" dirty="0">
              <a:latin typeface="Poppins" panose="00000500000000000000" pitchFamily="2" charset="0"/>
              <a:cs typeface="Poppins" panose="00000500000000000000" pitchFamily="2" charset="0"/>
            </a:endParaRPr>
          </a:p>
        </p:txBody>
      </p:sp>
      <p:sp>
        <p:nvSpPr>
          <p:cNvPr id="8" name="ZoneTexte 7">
            <a:extLst>
              <a:ext uri="{FF2B5EF4-FFF2-40B4-BE49-F238E27FC236}">
                <a16:creationId xmlns:a16="http://schemas.microsoft.com/office/drawing/2014/main" id="{334A119E-2F71-B3B7-41AE-156375D474AB}"/>
              </a:ext>
            </a:extLst>
          </p:cNvPr>
          <p:cNvSpPr txBox="1"/>
          <p:nvPr/>
        </p:nvSpPr>
        <p:spPr>
          <a:xfrm>
            <a:off x="6227707" y="1389439"/>
            <a:ext cx="5583673" cy="3139321"/>
          </a:xfrm>
          <a:prstGeom prst="rect">
            <a:avLst/>
          </a:prstGeom>
          <a:noFill/>
        </p:spPr>
        <p:txBody>
          <a:bodyPr wrap="square" rtlCol="0">
            <a:spAutoFit/>
          </a:bodyPr>
          <a:lstStyle/>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noProof="0">
                <a:latin typeface="Poppins" panose="00000500000000000000" pitchFamily="2" charset="0"/>
                <a:ea typeface="Open Sans" pitchFamily="2" charset="0"/>
                <a:cs typeface="Poppins" panose="00000500000000000000" pitchFamily="2" charset="0"/>
              </a:rPr>
              <a:t>Mandatory Attributes Highlighted</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noProof="0" dirty="0">
                <a:latin typeface="Poppins" panose="00000500000000000000" pitchFamily="2" charset="0"/>
                <a:ea typeface="Open Sans" pitchFamily="2" charset="0"/>
                <a:cs typeface="Poppins" panose="00000500000000000000" pitchFamily="2" charset="0"/>
              </a:rPr>
              <a:t>Mandatory Passage on Numerous Attributes</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noProof="0" dirty="0">
                <a:latin typeface="Poppins" panose="00000500000000000000" pitchFamily="2" charset="0"/>
                <a:ea typeface="Open Sans" pitchFamily="2" charset="0"/>
                <a:cs typeface="Poppins" panose="00000500000000000000" pitchFamily="2" charset="0"/>
              </a:rPr>
              <a:t>Concise and Tautological Definitions</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noProof="0" dirty="0">
                <a:latin typeface="Poppins" panose="00000500000000000000" pitchFamily="2" charset="0"/>
                <a:ea typeface="Open Sans" pitchFamily="2" charset="0"/>
                <a:cs typeface="Poppins" panose="00000500000000000000" pitchFamily="2" charset="0"/>
              </a:rPr>
              <a:t>Use of the Vertical Scroll Bar</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noProof="0" dirty="0">
                <a:latin typeface="Poppins" panose="00000500000000000000" pitchFamily="2" charset="0"/>
                <a:ea typeface="Open Sans" pitchFamily="2" charset="0"/>
                <a:cs typeface="Poppins" panose="00000500000000000000" pitchFamily="2" charset="0"/>
              </a:rPr>
              <a:t>Step Mentioned but Poorly Labeled</a:t>
            </a:r>
          </a:p>
          <a:p>
            <a:pPr marL="342900" indent="-342900" algn="just" defTabSz="914400">
              <a:spcBef>
                <a:spcPts val="1200"/>
              </a:spcBef>
              <a:spcAft>
                <a:spcPts val="200"/>
              </a:spcAft>
              <a:buClr>
                <a:schemeClr val="accent1"/>
              </a:buClr>
              <a:buSzPct val="100000"/>
              <a:buFont typeface="Wingdings" panose="05000000000000000000" pitchFamily="2" charset="2"/>
              <a:buChar char="§"/>
            </a:pPr>
            <a:r>
              <a:rPr lang="en-US" sz="1600" b="1" noProof="0" dirty="0">
                <a:latin typeface="Poppins" panose="00000500000000000000" pitchFamily="2" charset="0"/>
                <a:ea typeface="Open Sans" pitchFamily="2" charset="0"/>
                <a:cs typeface="Poppins" panose="00000500000000000000" pitchFamily="2" charset="0"/>
              </a:rPr>
              <a:t>Step Must Be Completed to Proceed to the Next One</a:t>
            </a:r>
          </a:p>
          <a:p>
            <a:pPr marL="342900" indent="-342900" algn="just" defTabSz="914400">
              <a:spcBef>
                <a:spcPts val="1200"/>
              </a:spcBef>
              <a:spcAft>
                <a:spcPts val="200"/>
              </a:spcAft>
              <a:buClr>
                <a:schemeClr val="accent1"/>
              </a:buClr>
              <a:buSzPct val="100000"/>
              <a:buFont typeface="Wingdings" panose="05000000000000000000" pitchFamily="2" charset="2"/>
              <a:buChar char="§"/>
            </a:pPr>
            <a:endParaRPr lang="en-US" sz="1600" noProof="0" dirty="0">
              <a:latin typeface="Poppins" panose="00000500000000000000" pitchFamily="2" charset="0"/>
              <a:ea typeface="Open Sans" pitchFamily="2" charset="0"/>
              <a:cs typeface="Poppins" panose="00000500000000000000" pitchFamily="2" charset="0"/>
            </a:endParaRPr>
          </a:p>
        </p:txBody>
      </p:sp>
      <p:sp>
        <p:nvSpPr>
          <p:cNvPr id="14" name="ZoneTexte 13">
            <a:extLst>
              <a:ext uri="{FF2B5EF4-FFF2-40B4-BE49-F238E27FC236}">
                <a16:creationId xmlns:a16="http://schemas.microsoft.com/office/drawing/2014/main" id="{C5B04404-BF5A-E2F5-73FC-03BFF6BE0928}"/>
              </a:ext>
            </a:extLst>
          </p:cNvPr>
          <p:cNvSpPr txBox="1"/>
          <p:nvPr/>
        </p:nvSpPr>
        <p:spPr>
          <a:xfrm>
            <a:off x="7160371" y="5202901"/>
            <a:ext cx="4623696" cy="646331"/>
          </a:xfrm>
          <a:prstGeom prst="rect">
            <a:avLst/>
          </a:prstGeom>
          <a:noFill/>
        </p:spPr>
        <p:txBody>
          <a:bodyPr wrap="square" rtlCol="0">
            <a:spAutoFit/>
          </a:bodyPr>
          <a:lstStyle/>
          <a:p>
            <a:r>
              <a:rPr lang="en-US" i="0" noProof="0">
                <a:solidFill>
                  <a:srgbClr val="FF0000"/>
                </a:solidFill>
                <a:effectLst/>
                <a:highlight>
                  <a:srgbClr val="FAFAFA"/>
                </a:highlight>
                <a:latin typeface="Segoe UI" panose="020B0502040204020203" pitchFamily="34" charset="0"/>
              </a:rPr>
              <a:t>Numerous Data Points to Enter and Know in Advance</a:t>
            </a:r>
            <a:endParaRPr lang="en-US" noProof="0">
              <a:solidFill>
                <a:srgbClr val="FF0000"/>
              </a:solidFill>
            </a:endParaRPr>
          </a:p>
        </p:txBody>
      </p:sp>
      <p:sp>
        <p:nvSpPr>
          <p:cNvPr id="15" name="Flèche : droite rayée 14">
            <a:extLst>
              <a:ext uri="{FF2B5EF4-FFF2-40B4-BE49-F238E27FC236}">
                <a16:creationId xmlns:a16="http://schemas.microsoft.com/office/drawing/2014/main" id="{1314DF08-41C3-D9E2-8037-34C0D4A27A36}"/>
              </a:ext>
            </a:extLst>
          </p:cNvPr>
          <p:cNvSpPr/>
          <p:nvPr/>
        </p:nvSpPr>
        <p:spPr>
          <a:xfrm>
            <a:off x="6272641" y="5341401"/>
            <a:ext cx="887730" cy="64633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1B2A2A97-B8F0-2078-1755-79939F620546}"/>
              </a:ext>
            </a:extLst>
          </p:cNvPr>
          <p:cNvSpPr/>
          <p:nvPr/>
        </p:nvSpPr>
        <p:spPr>
          <a:xfrm>
            <a:off x="2232647" y="1854169"/>
            <a:ext cx="3791662" cy="428934"/>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28005324-5742-732F-3056-529CD267AE04}"/>
              </a:ext>
            </a:extLst>
          </p:cNvPr>
          <p:cNvSpPr/>
          <p:nvPr/>
        </p:nvSpPr>
        <p:spPr>
          <a:xfrm>
            <a:off x="2232647" y="2363821"/>
            <a:ext cx="247906" cy="287608"/>
          </a:xfrm>
          <a:prstGeom prst="ellipse">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3C57CB66-5AD2-F16C-3A56-4CC5FA7D65D9}"/>
              </a:ext>
            </a:extLst>
          </p:cNvPr>
          <p:cNvPicPr>
            <a:picLocks noChangeAspect="1"/>
          </p:cNvPicPr>
          <p:nvPr/>
        </p:nvPicPr>
        <p:blipFill>
          <a:blip r:embed="rId4"/>
          <a:stretch>
            <a:fillRect/>
          </a:stretch>
        </p:blipFill>
        <p:spPr>
          <a:xfrm>
            <a:off x="464333" y="3546895"/>
            <a:ext cx="4936610" cy="2141617"/>
          </a:xfrm>
          <a:prstGeom prst="rect">
            <a:avLst/>
          </a:prstGeom>
        </p:spPr>
      </p:pic>
      <p:sp>
        <p:nvSpPr>
          <p:cNvPr id="12" name="Rectangle : coins arrondis 11">
            <a:extLst>
              <a:ext uri="{FF2B5EF4-FFF2-40B4-BE49-F238E27FC236}">
                <a16:creationId xmlns:a16="http://schemas.microsoft.com/office/drawing/2014/main" id="{3CC5020E-D4B8-B7E8-E44B-C9491278E346}"/>
              </a:ext>
            </a:extLst>
          </p:cNvPr>
          <p:cNvSpPr/>
          <p:nvPr/>
        </p:nvSpPr>
        <p:spPr>
          <a:xfrm>
            <a:off x="1968941" y="3757534"/>
            <a:ext cx="3206174" cy="428934"/>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F6374A35-0C77-EAB8-B19D-D275C05991B2}"/>
              </a:ext>
            </a:extLst>
          </p:cNvPr>
          <p:cNvSpPr/>
          <p:nvPr/>
        </p:nvSpPr>
        <p:spPr>
          <a:xfrm>
            <a:off x="476573" y="5043155"/>
            <a:ext cx="4396984" cy="428934"/>
          </a:xfrm>
          <a:prstGeom prst="round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0217040"/>
      </p:ext>
    </p:extLst>
  </p:cSld>
  <p:clrMapOvr>
    <a:masterClrMapping/>
  </p:clrMapOvr>
</p:sld>
</file>

<file path=ppt/theme/theme1.xml><?xml version="1.0" encoding="utf-8"?>
<a:theme xmlns:a="http://schemas.openxmlformats.org/drawingml/2006/main" name="Rétrospective">
  <a:themeElements>
    <a:clrScheme name="Personnalisé 9">
      <a:dk1>
        <a:srgbClr val="000000"/>
      </a:dk1>
      <a:lt1>
        <a:sysClr val="window" lastClr="FFFFFF"/>
      </a:lt1>
      <a:dk2>
        <a:srgbClr val="2F4E88"/>
      </a:dk2>
      <a:lt2>
        <a:srgbClr val="727687"/>
      </a:lt2>
      <a:accent1>
        <a:srgbClr val="2F4E88"/>
      </a:accent1>
      <a:accent2>
        <a:srgbClr val="7C9BD5"/>
      </a:accent2>
      <a:accent3>
        <a:srgbClr val="A7AABD"/>
      </a:accent3>
      <a:accent4>
        <a:srgbClr val="727687"/>
      </a:accent4>
      <a:accent5>
        <a:srgbClr val="843444"/>
      </a:accent5>
      <a:accent6>
        <a:srgbClr val="BD6673"/>
      </a:accent6>
      <a:hlink>
        <a:srgbClr val="2998E3"/>
      </a:hlink>
      <a:folHlink>
        <a:srgbClr val="8C8C8C"/>
      </a:folHlink>
    </a:clrScheme>
    <a:fontScheme name="ACKOMAS">
      <a:majorFont>
        <a:latin typeface="Open Sans"/>
        <a:ea typeface=""/>
        <a:cs typeface=""/>
      </a:majorFont>
      <a:minorFont>
        <a:latin typeface="Open Sans"/>
        <a:ea typeface=""/>
        <a:cs typeface=""/>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C2CB270AA0D84098691C65612B3E08" ma:contentTypeVersion="13" ma:contentTypeDescription="Crée un document." ma:contentTypeScope="" ma:versionID="4e43d7f84161740b669b7af78d569734">
  <xsd:schema xmlns:xsd="http://www.w3.org/2001/XMLSchema" xmlns:xs="http://www.w3.org/2001/XMLSchema" xmlns:p="http://schemas.microsoft.com/office/2006/metadata/properties" xmlns:ns2="077cee94-3726-47d8-b427-468fdd487620" xmlns:ns3="25bd4cc9-ac0b-4b71-86a0-a5328a91d396" targetNamespace="http://schemas.microsoft.com/office/2006/metadata/properties" ma:root="true" ma:fieldsID="b5611499c7023751099a36724ca1c07c" ns2:_="" ns3:_="">
    <xsd:import namespace="077cee94-3726-47d8-b427-468fdd487620"/>
    <xsd:import namespace="25bd4cc9-ac0b-4b71-86a0-a5328a91d3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cee94-3726-47d8-b427-468fdd4876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af777d36-c269-4b2f-966d-8074c529e8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bd4cc9-ac0b-4b71-86a0-a5328a91d39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56dc5b3-53a8-401e-8e5c-49a59b3af44d}" ma:internalName="TaxCatchAll" ma:showField="CatchAllData" ma:web="25bd4cc9-ac0b-4b71-86a0-a5328a91d3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7cee94-3726-47d8-b427-468fdd487620">
      <Terms xmlns="http://schemas.microsoft.com/office/infopath/2007/PartnerControls"/>
    </lcf76f155ced4ddcb4097134ff3c332f>
    <TaxCatchAll xmlns="25bd4cc9-ac0b-4b71-86a0-a5328a91d396" xsi:nil="true"/>
  </documentManagement>
</p:properties>
</file>

<file path=customXml/itemProps1.xml><?xml version="1.0" encoding="utf-8"?>
<ds:datastoreItem xmlns:ds="http://schemas.openxmlformats.org/officeDocument/2006/customXml" ds:itemID="{42758A69-D254-4B39-B861-9DA43DF2A4CC}"/>
</file>

<file path=customXml/itemProps2.xml><?xml version="1.0" encoding="utf-8"?>
<ds:datastoreItem xmlns:ds="http://schemas.openxmlformats.org/officeDocument/2006/customXml" ds:itemID="{7EB028A8-9C3D-46AA-9E36-191A42E18457}">
  <ds:schemaRefs>
    <ds:schemaRef ds:uri="http://schemas.microsoft.com/sharepoint/v3/contenttype/forms"/>
  </ds:schemaRefs>
</ds:datastoreItem>
</file>

<file path=customXml/itemProps3.xml><?xml version="1.0" encoding="utf-8"?>
<ds:datastoreItem xmlns:ds="http://schemas.openxmlformats.org/officeDocument/2006/customXml" ds:itemID="{E2A8DEC9-F694-4334-B70D-D3F7F72BD682}">
  <ds:schemaRefs>
    <ds:schemaRef ds:uri="http://purl.org/dc/terms/"/>
    <ds:schemaRef ds:uri="http://schemas.microsoft.com/office/2006/documentManagement/types"/>
    <ds:schemaRef ds:uri="http://schemas.microsoft.com/office/2006/metadata/properties"/>
    <ds:schemaRef ds:uri="1a20e697-556a-4f18-bfe0-780485b71d0c"/>
    <ds:schemaRef ds:uri="http://purl.org/dc/dcmitype/"/>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Retrospect</Template>
  <TotalTime>5265</TotalTime>
  <Words>4295</Words>
  <Application>Microsoft Office PowerPoint</Application>
  <PresentationFormat>Grand écran</PresentationFormat>
  <Paragraphs>429</Paragraphs>
  <Slides>15</Slides>
  <Notes>15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15</vt:i4>
      </vt:variant>
    </vt:vector>
  </HeadingPairs>
  <TitlesOfParts>
    <vt:vector size="22" baseType="lpstr">
      <vt:lpstr>Arial</vt:lpstr>
      <vt:lpstr>Calibri</vt:lpstr>
      <vt:lpstr>Open Sans</vt:lpstr>
      <vt:lpstr>Poppins</vt:lpstr>
      <vt:lpstr>Segoe UI</vt:lpstr>
      <vt:lpstr>Wingdings</vt:lpstr>
      <vt:lpstr>Rétrospective</vt:lpstr>
      <vt:lpstr>Manually Entering Your Data into EUDAMED?</vt:lpstr>
      <vt:lpstr>Q1-2025 Ackomas Webinars (2/8) Your Subject Matter Expert</vt:lpstr>
      <vt:lpstr>Q1-2025 Ackomas Webinars (2/8) Your webinars on Q1-2025 about EUDAMED</vt:lpstr>
      <vt:lpstr>Webinar 2/8 : Manually Entering Your Data into EUDAMED? Webinar Objectives</vt:lpstr>
      <vt:lpstr>Webinar 2/8 : Manually Entering Your Data into EUDAMED? Key Conditions</vt:lpstr>
      <vt:lpstr>Webinar 2/8 : Manually Entering Your Data into EUDAMED? Some prerequisites for manual data entry</vt:lpstr>
      <vt:lpstr>Webinar 2/8 : Manually Entering Your Data into EUDAMED? Step 1: Register on the EUDAMED platform</vt:lpstr>
      <vt:lpstr>Webinar 2/8 : Manually Entering Your Data into EUDAMED? Step 2: Entering Your Data into EUDAMED (Example 1)</vt:lpstr>
      <vt:lpstr>Webinar 2/8 : Manually Entering Your Data into EUDAMED? Step 2: Entering Your Data into EUDAMED (Example 2)</vt:lpstr>
      <vt:lpstr>Webinar 2/8 : Manually Entering Your Data into EUDAMED? Step 2: Change Your Data into EUDAMED (Example 3)</vt:lpstr>
      <vt:lpstr>Webinar 2/8 : Manually Entering Your Data into EUDAMED? Step 3: Check Your Data in EUDAMED (Example 4)</vt:lpstr>
      <vt:lpstr>Webinar 2/8 : Manually Entering Your Data into EUDAMED? Some Feedback from Experience</vt:lpstr>
      <vt:lpstr>Webinar 2/8 : Manually Entering Your Data into EUDAMED? Why is such a solution generally not viable?</vt:lpstr>
      <vt:lpstr>Webinar 2/8 : Manually Entering Your Data into EUDAMED? Alternative solutions to manual entry on the EUDAMED platform</vt:lpstr>
      <vt:lpstr>Webinar 2/8 : Manually Entering Your Data into EUDAMED?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ACKOMAS Système Qualité</dc:title>
  <dc:creator>s</dc:creator>
  <cp:lastModifiedBy>Jean-Philippe Joubert</cp:lastModifiedBy>
  <cp:revision>35</cp:revision>
  <cp:lastPrinted>2025-01-16T10:51:45Z</cp:lastPrinted>
  <dcterms:created xsi:type="dcterms:W3CDTF">2021-10-14T15:32:23Z</dcterms:created>
  <dcterms:modified xsi:type="dcterms:W3CDTF">2025-01-28T10:47:20Z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0x010100BCC2CB270AA0D84098691C65612B3E08</vt:lpwstr>
  </property>
  <property fmtid="{D5CDD505-2E9C-101B-9397-08002B2CF9AE}" pid="3" name="MediaServiceImageTags">
    <vt:lpwstr/>
  </property>
</Properties>
</file>